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comments/modernComment_7FF64A5B_DDA87059.xml" ContentType="application/vnd.ms-powerpoint.comment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comments/modernComment_7FF64A5C_D428FDCB.xml" ContentType="application/vnd.ms-powerpoint.comments+xml"/>
  <Override PartName="/ppt/comments/modernComment_7FF64A62_3712A59F.xml" ContentType="application/vnd.ms-powerpoint.comments+xml"/>
  <Override PartName="/ppt/comments/modernComment_7FF64A5E_125D9ED9.xml" ContentType="application/vnd.ms-powerpoint.comments+xml"/>
  <Override PartName="/ppt/comments/modernComment_7FF64A5F_8D204AEB.xml" ContentType="application/vnd.ms-powerpoint.comments+xml"/>
  <Override PartName="/ppt/comments/modernComment_7FF64A61_2D3D8E1E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915" r:id="rId4"/>
    <p:sldMasterId id="2147483990" r:id="rId5"/>
  </p:sldMasterIdLst>
  <p:notesMasterIdLst>
    <p:notesMasterId r:id="rId21"/>
  </p:notesMasterIdLst>
  <p:sldIdLst>
    <p:sldId id="1963" r:id="rId6"/>
    <p:sldId id="2146847302" r:id="rId7"/>
    <p:sldId id="2146847303" r:id="rId8"/>
    <p:sldId id="2146847266" r:id="rId9"/>
    <p:sldId id="2146847267" r:id="rId10"/>
    <p:sldId id="2146847268" r:id="rId11"/>
    <p:sldId id="2146847269" r:id="rId12"/>
    <p:sldId id="2146847323" r:id="rId13"/>
    <p:sldId id="2146847270" r:id="rId14"/>
    <p:sldId id="2146847324" r:id="rId15"/>
    <p:sldId id="2146847330" r:id="rId16"/>
    <p:sldId id="2146847326" r:id="rId17"/>
    <p:sldId id="2146847327" r:id="rId18"/>
    <p:sldId id="2146847328" r:id="rId19"/>
    <p:sldId id="2146847329" r:id="rId20"/>
  </p:sldIdLst>
  <p:sldSz cx="12192000" cy="6858000"/>
  <p:notesSz cx="6805613" cy="9939338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BE6D6636-5690-482B-8E4B-0EDDD92399A1}">
          <p14:sldIdLst>
            <p14:sldId id="1963"/>
          </p14:sldIdLst>
        </p14:section>
        <p14:section name="EDB Data Table" id="{6940ECA8-4987-40C4-8753-794AA95521D3}">
          <p14:sldIdLst>
            <p14:sldId id="2146847302"/>
            <p14:sldId id="2146847303"/>
            <p14:sldId id="2146847266"/>
            <p14:sldId id="2146847267"/>
            <p14:sldId id="2146847268"/>
            <p14:sldId id="2146847269"/>
            <p14:sldId id="2146847323"/>
            <p14:sldId id="2146847270"/>
          </p14:sldIdLst>
        </p14:section>
        <p14:section name="EXL Comments" id="{3457F8F6-7D15-49AA-BF00-506551B401FE}">
          <p14:sldIdLst>
            <p14:sldId id="2146847324"/>
          </p14:sldIdLst>
        </p14:section>
        <p14:section name="Takeda Comments" id="{43E90133-7831-4AC4-9E12-CF756505A5D4}">
          <p14:sldIdLst>
            <p14:sldId id="2146847330"/>
            <p14:sldId id="2146847326"/>
            <p14:sldId id="2146847327"/>
            <p14:sldId id="2146847328"/>
            <p14:sldId id="2146847329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1DF549D-B831-F102-B33F-2A3D1897A096}" name="Kiew, Stefanie" initials="KS" userId="S::stefanie.kiew@takeda.com::92d86f62-d297-4550-af10-239e1fed3ea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918"/>
    <a:srgbClr val="BD120A"/>
    <a:srgbClr val="000000"/>
    <a:srgbClr val="450A0A"/>
    <a:srgbClr val="F78C85"/>
    <a:srgbClr val="E1242A"/>
    <a:srgbClr val="EE1100"/>
    <a:srgbClr val="636169"/>
    <a:srgbClr val="FFFFFF"/>
    <a:srgbClr val="ACB5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264018-AC9F-4B88-AB52-779196FB686F}" v="188" dt="2023-07-20T08:59:35.408"/>
    <p1510:client id="{94FC1B60-6B19-4727-9E24-A8A28BD65244}" v="6" dt="2023-07-20T11:04:26.0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pos="3840"/>
        <p:guide orient="horz" pos="21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modernComment_7FF64A5B_DDA8705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EA000C-EAC6-4ABD-93A1-54432AFB7A41}" authorId="{11DF549D-B831-F102-B33F-2A3D1897A096}" created="2023-07-20T09:37:08.332">
    <pc:sldMkLst xmlns:pc="http://schemas.microsoft.com/office/powerpoint/2013/main/command">
      <pc:docMk/>
      <pc:sldMk cId="3718803545" sldId="2146847323"/>
    </pc:sldMkLst>
    <p188:txBody>
      <a:bodyPr/>
      <a:lstStyle/>
      <a:p>
        <a:r>
          <a:rPr lang="en-GB"/>
          <a:t>Doesn't exist in our mart. Do we need "associated_brand_nm" to link to product?</a:t>
        </a:r>
      </a:p>
    </p188:txBody>
  </p188:cm>
</p188:cmLst>
</file>

<file path=ppt/comments/modernComment_7FF64A5C_D428FDC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23EB1DC-0DB7-43E1-979B-CDB6EB2F960D}" authorId="{11DF549D-B831-F102-B33F-2A3D1897A096}" created="2023-07-12T09:32:30.69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175" len="267">
        <ac:context len="1726" hash="1826438368"/>
      </ac:txMk>
    </ac:txMkLst>
    <p188:pos x="11041223" y="995612"/>
    <p188:replyLst>
      <p188:reply id="{04C3F7A4-A5DA-4F2F-BB2A-E0F6491AEA46}" authorId="{11DF549D-B831-F102-B33F-2A3D1897A096}" created="2023-07-20T09:10:27.033">
        <p188:txBody>
          <a:bodyPr/>
          <a:lstStyle/>
          <a:p>
            <a:r>
              <a:rPr lang="en-GB"/>
              <a:t>Need confirmation from Matomo team on what is being recorded to enable proper annotation</a:t>
            </a:r>
          </a:p>
        </p188:txBody>
      </p188:reply>
    </p188:replyLst>
    <p188:txBody>
      <a:bodyPr/>
      <a:lstStyle/>
      <a:p>
        <a:r>
          <a:rPr lang="en-GB"/>
          <a:t>To clarify, is this because the moment someone lands on a page, it creates a session and a page is an action. Therefore, there won't ever be a session without an action/event?</a:t>
        </a:r>
      </a:p>
    </p188:txBody>
  </p188:cm>
  <p188:cm id="{AF1627D9-6FE1-48CB-A31D-5E477582455B}" authorId="{11DF549D-B831-F102-B33F-2A3D1897A096}" created="2023-07-12T09:33:59.51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518" len="112">
        <ac:context len="1726" hash="1826438368"/>
      </ac:txMk>
    </ac:txMkLst>
    <p188:pos x="10793573" y="1976687"/>
    <p188:replyLst>
      <p188:reply id="{C50F2EDD-1D51-406D-9B1B-E07EF21E25AA}" authorId="{11DF549D-B831-F102-B33F-2A3D1897A096}" created="2023-07-14T10:29:09.131">
        <p188:txBody>
          <a:bodyPr/>
          <a:lstStyle/>
          <a:p>
            <a:r>
              <a:rPr lang="en-GB"/>
              <a:t>Web id campaign tag TBC?</a:t>
            </a:r>
          </a:p>
        </p188:txBody>
      </p188:reply>
      <p188:reply id="{4408D4F9-D67C-4B7E-BB21-65184B39CDB7}" authorId="{11DF549D-B831-F102-B33F-2A3D1897A096}" created="2023-07-20T09:14:24.891">
        <p188:txBody>
          <a:bodyPr/>
          <a:lstStyle/>
          <a:p>
            <a:r>
              <a:rPr lang="en-GB"/>
              <a:t>Short term, mapping file required mtm_campaign parameter?. Will need to ask camp ops, Matthias on process for web&gt;SMILE campaign mapping </a:t>
            </a:r>
          </a:p>
        </p188:txBody>
      </p188:reply>
      <p188:reply id="{249327EA-F170-4028-A38C-B9AFFC965071}" authorId="{11DF549D-B831-F102-B33F-2A3D1897A096}" created="2023-07-20T09:19:00.939">
        <p188:txBody>
          <a:bodyPr/>
          <a:lstStyle/>
          <a:p>
            <a:r>
              <a:rPr lang="en-GB"/>
              <a:t>Campaign id is linked to the session, not the page</a:t>
            </a:r>
          </a:p>
        </p188:txBody>
      </p188:reply>
    </p188:replyLst>
    <p188:txBody>
      <a:bodyPr/>
      <a:lstStyle/>
      <a:p>
        <a:r>
          <a:rPr lang="en-GB"/>
          <a:t>Do we have the campaign information from the mtm_campaign parameter? (Yes, confirmed - It's in "Matomo Campaign ID" field. But to your point, there is no link at the moment to SMILE campaigns. I don't think a process exists either</a:t>
        </a:r>
      </a:p>
    </p188:txBody>
  </p188:cm>
  <p188:cm id="{E96D9AE0-D9E7-450C-B6F3-1897FB8B6FFB}" authorId="{11DF549D-B831-F102-B33F-2A3D1897A096}" created="2023-07-12T09:35:18.07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799" len="197">
        <ac:context len="1726" hash="1826438368"/>
      </ac:txMk>
    </ac:txMkLst>
    <p188:pos x="10888823" y="2948237"/>
    <p188:replyLst>
      <p188:reply id="{D54D19BF-8F38-48AA-8BA8-83618B31EAC3}" authorId="{11DF549D-B831-F102-B33F-2A3D1897A096}" created="2023-07-20T09:20:12.813">
        <p188:txBody>
          <a:bodyPr/>
          <a:lstStyle/>
          <a:p>
            <a:r>
              <a:rPr lang="en-GB"/>
              <a:t>Linked to session, not a page </a:t>
            </a:r>
          </a:p>
        </p188:txBody>
      </p188:reply>
    </p188:replyLst>
    <p188:txBody>
      <a:bodyPr/>
      <a:lstStyle/>
      <a:p>
        <a:r>
          <a:rPr lang="en-GB"/>
          <a:t>A product paramater has been incorporated in the mtm tagged urls. And EDB team has said this will eventually be used to link to product. I can see this coming through under "Campaign Keyword" field</a:t>
        </a:r>
      </a:p>
    </p188:txBody>
  </p188:cm>
  <p188:cm id="{AA6A5262-E85D-4F91-8257-EDB953CC1626}" authorId="{11DF549D-B831-F102-B33F-2A3D1897A096}" created="2023-07-12T09:36:20.55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1437" len="31">
        <ac:context len="1726" hash="1826438368"/>
      </ac:txMk>
    </ac:txMkLst>
    <p188:pos x="3897473" y="4900862"/>
    <p188:replyLst>
      <p188:reply id="{20585E11-4EC2-4338-A27E-57EFF7D21F6E}" authorId="{11DF549D-B831-F102-B33F-2A3D1897A096}" created="2023-07-20T09:25:29.319">
        <p188:txBody>
          <a:bodyPr/>
          <a:lstStyle/>
          <a:p>
            <a:r>
              <a:rPr lang="en-GB"/>
              <a:t>Filter out test data, test data can be checked in Matomo analytics itself</a:t>
            </a:r>
          </a:p>
        </p188:txBody>
      </p188:reply>
    </p188:replyLst>
    <p188:txBody>
      <a:bodyPr/>
      <a:lstStyle/>
      <a:p>
        <a:r>
          <a:rPr lang="en-GB"/>
          <a:t>Can we have a field created where we can apply to  filter out test data? Don't think we would want to hard code filter test data out</a:t>
        </a:r>
      </a:p>
    </p188:txBody>
  </p188:cm>
  <p188:cm id="{5CE23651-5BB6-47AA-8243-D45BACDA4350}" authorId="{11DF549D-B831-F102-B33F-2A3D1897A096}" created="2023-07-12T09:39:00.23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1538" len="58">
        <ac:context len="1726" hash="1826438368"/>
      </ac:txMk>
    </ac:txMkLst>
    <p188:pos x="5650073" y="5634287"/>
    <p188:replyLst>
      <p188:reply id="{2BE72387-D322-4D11-ACF9-17189B0E70AC}" authorId="{11DF549D-B831-F102-B33F-2A3D1897A096}" created="2023-07-14T10:36:25.032">
        <p188:txBody>
          <a:bodyPr/>
          <a:lstStyle/>
          <a:p>
            <a:r>
              <a:rPr lang="en-GB"/>
              <a:t>Clarity from Matthias required to understand how to distinguish data - UK, IE, UKIE</a:t>
            </a:r>
          </a:p>
        </p188:txBody>
      </p188:reply>
    </p188:replyLst>
    <p188:txBody>
      <a:bodyPr/>
      <a:lstStyle/>
      <a:p>
        <a:r>
          <a:rPr lang="en-GB"/>
          <a:t>It looks like they have grouped UK/IE under country code GB (attached image) </a:t>
        </a:r>
      </a:p>
    </p188:txBody>
  </p188:cm>
  <p188:cm id="{E9A0BF98-72D3-4FF9-ADBD-02D51E5B2D7A}" authorId="{11DF549D-B831-F102-B33F-2A3D1897A096}" created="2023-07-12T09:39:51.96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559456203" sldId="2146847324"/>
      <ac:spMk id="3" creationId="{D515D79B-5CB5-9F2A-D26E-E5176231D50C}"/>
      <ac:txMk cp="1677" len="48">
        <ac:context len="1726" hash="1826438368"/>
      </ac:txMk>
    </ac:txMkLst>
    <p188:pos x="5059523" y="6120062"/>
    <p188:txBody>
      <a:bodyPr/>
      <a:lstStyle/>
      <a:p>
        <a:r>
          <a:rPr lang="en-GB"/>
          <a:t>I think this is expected as we can only track sessions in SMILE HCP logged in with Takeda ID and accepted cookies</a:t>
        </a:r>
      </a:p>
    </p188:txBody>
  </p188:cm>
</p188:cmLst>
</file>

<file path=ppt/comments/modernComment_7FF64A5E_125D9ED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E61B80E-59EE-400E-9CEF-BEFDCD0E8483}" authorId="{11DF549D-B831-F102-B33F-2A3D1897A096}" created="2023-07-20T09:34:42.294">
    <pc:sldMkLst xmlns:pc="http://schemas.microsoft.com/office/powerpoint/2013/main/command">
      <pc:docMk/>
      <pc:sldMk cId="308125401" sldId="2146847326"/>
    </pc:sldMkLst>
    <p188:pos x="10804525" y="2349500"/>
    <p188:txBody>
      <a:bodyPr/>
      <a:lstStyle/>
      <a:p>
        <a:r>
          <a:rPr lang="en-GB"/>
          <a:t>Integration team to exclude non-related country data from our mart </a:t>
        </a:r>
      </a:p>
    </p188:txBody>
  </p188:cm>
</p188:cmLst>
</file>

<file path=ppt/comments/modernComment_7FF64A5F_8D204AE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E57997-8CDE-4C97-BB66-FDBA37895D8E}" authorId="{11DF549D-B831-F102-B33F-2A3D1897A096}" created="2023-07-20T09:45:54.32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367703787" sldId="2146847327"/>
      <ac:spMk id="7" creationId="{9A78DD92-9E3B-AF95-26D7-158B6E8A4DB9}"/>
      <ac:txMk cp="243" len="12">
        <ac:context len="512" hash="3322576060"/>
      </ac:txMk>
    </ac:txMkLst>
    <p188:pos x="1772261" y="1334715"/>
    <p188:replyLst>
      <p188:reply id="{37D2469A-CBBE-44FF-A45A-ED544D388DF5}" authorId="{11DF549D-B831-F102-B33F-2A3D1897A096}" created="2023-07-20T10:53:47.134">
        <p188:txBody>
          <a:bodyPr/>
          <a:lstStyle/>
          <a:p>
            <a:r>
              <a:rPr lang="en-GB"/>
              <a:t>Glossary of Matomo analytics terms provided https://glossary.matomo.org/#metrics</a:t>
            </a:r>
          </a:p>
        </p188:txBody>
      </p188:reply>
    </p188:replyLst>
    <p188:txBody>
      <a:bodyPr/>
      <a:lstStyle/>
      <a:p>
        <a:r>
          <a:rPr lang="en-GB"/>
          <a:t>Stef to provide definition to Luis for measure creation</a:t>
        </a:r>
      </a:p>
    </p188:txBody>
  </p188:cm>
  <p188:cm id="{75B6A231-A75A-4391-AE2F-5BE7059C0B8B}" authorId="{11DF549D-B831-F102-B33F-2A3D1897A096}" created="2023-07-20T09:47:43.44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367703787" sldId="2146847327"/>
      <ac:spMk id="7" creationId="{9A78DD92-9E3B-AF95-26D7-158B6E8A4DB9}"/>
      <ac:txMk cp="101" len="54">
        <ac:context len="512" hash="3322576060"/>
      </ac:txMk>
    </ac:txMkLst>
    <p188:pos x="4544036" y="486990"/>
    <p188:txBody>
      <a:bodyPr/>
      <a:lstStyle/>
      <a:p>
        <a:r>
          <a:rPr lang="en-GB"/>
          <a:t>No, # sessions is #visits</a:t>
        </a:r>
      </a:p>
    </p188:txBody>
  </p188:cm>
</p188:cmLst>
</file>

<file path=ppt/comments/modernComment_7FF64A61_2D3D8E1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4742619-D8F6-42ED-B7B9-5002BA8E7B08}" authorId="{11DF549D-B831-F102-B33F-2A3D1897A096}" created="2023-07-20T09:50:15.21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59008798" sldId="2146847329"/>
      <ac:spMk id="5" creationId="{DC9402C2-400B-DD55-4E2C-1320E06F1D0A}"/>
      <ac:txMk cp="174" len="94">
        <ac:context len="316" hash="3681857696"/>
      </ac:txMk>
    </ac:txMkLst>
    <p188:pos x="8990067" y="1098458"/>
    <p188:txBody>
      <a:bodyPr/>
      <a:lstStyle/>
      <a:p>
        <a:r>
          <a:rPr lang="en-GB"/>
          <a:t>Check with Matomo team </a:t>
        </a:r>
      </a:p>
    </p188:txBody>
  </p188:cm>
</p188:cmLst>
</file>

<file path=ppt/comments/modernComment_7FF64A62_3712A59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C9232DF-2C51-40A7-90CE-9B6C801543E3}" authorId="{11DF549D-B831-F102-B33F-2A3D1897A096}" created="2023-07-20T09:40:40.30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23968927" sldId="2146847330"/>
      <ac:spMk id="4" creationId="{74FF73A8-B8B8-ECEE-A9B6-ECF5271128DD}"/>
      <ac:txMk cp="6" len="29">
        <ac:context len="1308" hash="1780030711"/>
      </ac:txMk>
    </ac:txMkLst>
    <p188:pos x="2944711" y="518160"/>
    <p188:txBody>
      <a:bodyPr/>
      <a:lstStyle/>
      <a:p>
        <a:r>
          <a:rPr lang="en-GB"/>
          <a:t>Suggestion from Luis to start of with having a separate page as linkage to HCPs are bare minimum at the moment</a:t>
        </a:r>
      </a:p>
    </p188:txBody>
  </p188:cm>
  <p188:cm id="{51DFD73F-0BE4-4630-8CD6-3F45600C9A29}" authorId="{11DF549D-B831-F102-B33F-2A3D1897A096}" created="2023-07-20T09:54:17.08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23968927" sldId="2146847330"/>
      <ac:spMk id="4" creationId="{74FF73A8-B8B8-ECEE-A9B6-ECF5271128DD}"/>
      <ac:txMk cp="672" len="17">
        <ac:context len="1308" hash="1780030711"/>
      </ac:txMk>
    </ac:txMkLst>
    <p188:pos x="3116161" y="3204210"/>
    <p188:txBody>
      <a:bodyPr/>
      <a:lstStyle/>
      <a:p>
        <a:r>
          <a:rPr lang="en-GB"/>
          <a:t>Try and find end to end example to assess how mapping can be done</a:t>
        </a:r>
      </a:p>
    </p188:txBody>
  </p188:cm>
  <p188:cm id="{D71669C6-B760-477D-87D9-6352AD66E9BC}" authorId="{11DF549D-B831-F102-B33F-2A3D1897A096}" created="2023-07-20T09:58:05.87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923968927" sldId="2146847330"/>
      <ac:spMk id="4" creationId="{74FF73A8-B8B8-ECEE-A9B6-ECF5271128DD}"/>
      <ac:txMk cp="359" len="60">
        <ac:context len="1308" hash="1780030711"/>
      </ac:txMk>
    </ac:txMkLst>
    <p188:pos x="11336236" y="2470785"/>
    <p188:txBody>
      <a:bodyPr/>
      <a:lstStyle/>
      <a:p>
        <a:r>
          <a:rPr lang="en-GB"/>
          <a:t>Yes and # sessions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100" cy="498693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1"/>
            <a:ext cx="2949100" cy="498693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r">
              <a:defRPr sz="1200"/>
            </a:lvl1pPr>
          </a:lstStyle>
          <a:p>
            <a:fld id="{625DEF87-78CF-4C57-A0B1-A9406068048C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20" rIns="94640" bIns="47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4640" tIns="47320" rIns="94640" bIns="47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100" cy="498692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100" cy="498692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r">
              <a:defRPr sz="1200"/>
            </a:lvl1pPr>
          </a:lstStyle>
          <a:p>
            <a:fld id="{49E0EA7B-6822-4EC8-8C65-EACC542A1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9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0EA7B-6822-4EC8-8C65-EACC542A13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88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DB620F-9065-4E0D-8D9D-4F204AB69C9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178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93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100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457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2B9CECE-7D8F-8C4A-AFC6-A963B1F05594}"/>
              </a:ext>
            </a:extLst>
          </p:cNvPr>
          <p:cNvSpPr/>
          <p:nvPr userDrawn="1"/>
        </p:nvSpPr>
        <p:spPr>
          <a:xfrm>
            <a:off x="0" y="61263"/>
            <a:ext cx="255181" cy="849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chemeClr val="accent1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1E79114-5B74-9547-8292-DAB8965D43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9005" y="506"/>
            <a:ext cx="11459359" cy="3428494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64472"/>
              <a:gd name="connsiteY0" fmla="*/ 0 h 6630428"/>
              <a:gd name="connsiteX1" fmla="*/ 11864472 w 11864472"/>
              <a:gd name="connsiteY1" fmla="*/ 188353 h 6630428"/>
              <a:gd name="connsiteX2" fmla="*/ 11855613 w 11864472"/>
              <a:gd name="connsiteY2" fmla="*/ 6628774 h 6630428"/>
              <a:gd name="connsiteX3" fmla="*/ 579722 w 11864472"/>
              <a:gd name="connsiteY3" fmla="*/ 6630428 h 6630428"/>
              <a:gd name="connsiteX4" fmla="*/ 0 w 11864472"/>
              <a:gd name="connsiteY4" fmla="*/ 6050706 h 6630428"/>
              <a:gd name="connsiteX5" fmla="*/ 0 w 11864472"/>
              <a:gd name="connsiteY5" fmla="*/ 0 h 6630428"/>
              <a:gd name="connsiteX0" fmla="*/ 0 w 11864472"/>
              <a:gd name="connsiteY0" fmla="*/ 13527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527 h 6643955"/>
              <a:gd name="connsiteX0" fmla="*/ 0 w 11864472"/>
              <a:gd name="connsiteY0" fmla="*/ 1319813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19813 h 6643955"/>
              <a:gd name="connsiteX0" fmla="*/ 0 w 11864472"/>
              <a:gd name="connsiteY0" fmla="*/ 135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3527 h 5337669"/>
              <a:gd name="connsiteX0" fmla="*/ 0 w 11864472"/>
              <a:gd name="connsiteY0" fmla="*/ 1652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652 h 5337669"/>
              <a:gd name="connsiteX0" fmla="*/ 0 w 11864472"/>
              <a:gd name="connsiteY0" fmla="*/ 22019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2201927 h 5337669"/>
              <a:gd name="connsiteX0" fmla="*/ 0 w 11864472"/>
              <a:gd name="connsiteY0" fmla="*/ 1652 h 3137394"/>
              <a:gd name="connsiteX1" fmla="*/ 11864472 w 11864472"/>
              <a:gd name="connsiteY1" fmla="*/ 0 h 3137394"/>
              <a:gd name="connsiteX2" fmla="*/ 11855613 w 11864472"/>
              <a:gd name="connsiteY2" fmla="*/ 3135740 h 3137394"/>
              <a:gd name="connsiteX3" fmla="*/ 579722 w 11864472"/>
              <a:gd name="connsiteY3" fmla="*/ 3137394 h 3137394"/>
              <a:gd name="connsiteX4" fmla="*/ 0 w 11864472"/>
              <a:gd name="connsiteY4" fmla="*/ 2557672 h 3137394"/>
              <a:gd name="connsiteX5" fmla="*/ 0 w 11864472"/>
              <a:gd name="connsiteY5" fmla="*/ 1652 h 3137394"/>
              <a:gd name="connsiteX0" fmla="*/ 0 w 11864472"/>
              <a:gd name="connsiteY0" fmla="*/ 0 h 3420555"/>
              <a:gd name="connsiteX1" fmla="*/ 11864472 w 11864472"/>
              <a:gd name="connsiteY1" fmla="*/ 283161 h 3420555"/>
              <a:gd name="connsiteX2" fmla="*/ 11855613 w 11864472"/>
              <a:gd name="connsiteY2" fmla="*/ 3418901 h 3420555"/>
              <a:gd name="connsiteX3" fmla="*/ 579722 w 11864472"/>
              <a:gd name="connsiteY3" fmla="*/ 3420555 h 3420555"/>
              <a:gd name="connsiteX4" fmla="*/ 0 w 11864472"/>
              <a:gd name="connsiteY4" fmla="*/ 2840833 h 3420555"/>
              <a:gd name="connsiteX5" fmla="*/ 0 w 11864472"/>
              <a:gd name="connsiteY5" fmla="*/ 0 h 3420555"/>
              <a:gd name="connsiteX0" fmla="*/ 0 w 11864472"/>
              <a:gd name="connsiteY0" fmla="*/ 1652 h 3422207"/>
              <a:gd name="connsiteX1" fmla="*/ 11864472 w 11864472"/>
              <a:gd name="connsiteY1" fmla="*/ 0 h 3422207"/>
              <a:gd name="connsiteX2" fmla="*/ 11855613 w 11864472"/>
              <a:gd name="connsiteY2" fmla="*/ 3420553 h 3422207"/>
              <a:gd name="connsiteX3" fmla="*/ 579722 w 11864472"/>
              <a:gd name="connsiteY3" fmla="*/ 3422207 h 3422207"/>
              <a:gd name="connsiteX4" fmla="*/ 0 w 11864472"/>
              <a:gd name="connsiteY4" fmla="*/ 2842485 h 3422207"/>
              <a:gd name="connsiteX5" fmla="*/ 0 w 11864472"/>
              <a:gd name="connsiteY5" fmla="*/ 1652 h 3422207"/>
              <a:gd name="connsiteX0" fmla="*/ 0 w 11855613"/>
              <a:gd name="connsiteY0" fmla="*/ 0 h 3420555"/>
              <a:gd name="connsiteX1" fmla="*/ 11834492 w 11855613"/>
              <a:gd name="connsiteY1" fmla="*/ 58309 h 3420555"/>
              <a:gd name="connsiteX2" fmla="*/ 11855613 w 11855613"/>
              <a:gd name="connsiteY2" fmla="*/ 3418901 h 3420555"/>
              <a:gd name="connsiteX3" fmla="*/ 579722 w 11855613"/>
              <a:gd name="connsiteY3" fmla="*/ 3420555 h 3420555"/>
              <a:gd name="connsiteX4" fmla="*/ 0 w 11855613"/>
              <a:gd name="connsiteY4" fmla="*/ 2840833 h 3420555"/>
              <a:gd name="connsiteX5" fmla="*/ 0 w 11855613"/>
              <a:gd name="connsiteY5" fmla="*/ 0 h 3420555"/>
              <a:gd name="connsiteX0" fmla="*/ 0 w 11855613"/>
              <a:gd name="connsiteY0" fmla="*/ 1652 h 3362246"/>
              <a:gd name="connsiteX1" fmla="*/ 11834492 w 11855613"/>
              <a:gd name="connsiteY1" fmla="*/ 0 h 3362246"/>
              <a:gd name="connsiteX2" fmla="*/ 11855613 w 11855613"/>
              <a:gd name="connsiteY2" fmla="*/ 3360592 h 3362246"/>
              <a:gd name="connsiteX3" fmla="*/ 579722 w 11855613"/>
              <a:gd name="connsiteY3" fmla="*/ 3362246 h 3362246"/>
              <a:gd name="connsiteX4" fmla="*/ 0 w 11855613"/>
              <a:gd name="connsiteY4" fmla="*/ 2782524 h 3362246"/>
              <a:gd name="connsiteX5" fmla="*/ 0 w 11855613"/>
              <a:gd name="connsiteY5" fmla="*/ 1652 h 3362246"/>
              <a:gd name="connsiteX0" fmla="*/ 0 w 11864473"/>
              <a:gd name="connsiteY0" fmla="*/ 0 h 3360594"/>
              <a:gd name="connsiteX1" fmla="*/ 11864473 w 11864473"/>
              <a:gd name="connsiteY1" fmla="*/ 13338 h 3360594"/>
              <a:gd name="connsiteX2" fmla="*/ 11855613 w 11864473"/>
              <a:gd name="connsiteY2" fmla="*/ 3358940 h 3360594"/>
              <a:gd name="connsiteX3" fmla="*/ 579722 w 11864473"/>
              <a:gd name="connsiteY3" fmla="*/ 3360594 h 3360594"/>
              <a:gd name="connsiteX4" fmla="*/ 0 w 11864473"/>
              <a:gd name="connsiteY4" fmla="*/ 2780872 h 3360594"/>
              <a:gd name="connsiteX5" fmla="*/ 0 w 11864473"/>
              <a:gd name="connsiteY5" fmla="*/ 0 h 3360594"/>
              <a:gd name="connsiteX0" fmla="*/ 0 w 11864473"/>
              <a:gd name="connsiteY0" fmla="*/ 1652 h 3362246"/>
              <a:gd name="connsiteX1" fmla="*/ 11864473 w 11864473"/>
              <a:gd name="connsiteY1" fmla="*/ 0 h 3362246"/>
              <a:gd name="connsiteX2" fmla="*/ 11855613 w 11864473"/>
              <a:gd name="connsiteY2" fmla="*/ 3360592 h 3362246"/>
              <a:gd name="connsiteX3" fmla="*/ 579722 w 11864473"/>
              <a:gd name="connsiteY3" fmla="*/ 3362246 h 3362246"/>
              <a:gd name="connsiteX4" fmla="*/ 0 w 11864473"/>
              <a:gd name="connsiteY4" fmla="*/ 2782524 h 3362246"/>
              <a:gd name="connsiteX5" fmla="*/ 0 w 11864473"/>
              <a:gd name="connsiteY5" fmla="*/ 1652 h 3362246"/>
              <a:gd name="connsiteX0" fmla="*/ 0 w 11855629"/>
              <a:gd name="connsiteY0" fmla="*/ 1652 h 3362246"/>
              <a:gd name="connsiteX1" fmla="*/ 11459359 w 11855629"/>
              <a:gd name="connsiteY1" fmla="*/ 0 h 3362246"/>
              <a:gd name="connsiteX2" fmla="*/ 11855613 w 11855629"/>
              <a:gd name="connsiteY2" fmla="*/ 3360592 h 3362246"/>
              <a:gd name="connsiteX3" fmla="*/ 579722 w 11855629"/>
              <a:gd name="connsiteY3" fmla="*/ 3362246 h 3362246"/>
              <a:gd name="connsiteX4" fmla="*/ 0 w 11855629"/>
              <a:gd name="connsiteY4" fmla="*/ 2782524 h 3362246"/>
              <a:gd name="connsiteX5" fmla="*/ 0 w 1185562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57972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59359" h="3362246">
                <a:moveTo>
                  <a:pt x="0" y="1652"/>
                </a:moveTo>
                <a:lnTo>
                  <a:pt x="11459359" y="0"/>
                </a:lnTo>
                <a:cubicBezTo>
                  <a:pt x="11456406" y="1115201"/>
                  <a:pt x="11441877" y="2245391"/>
                  <a:pt x="11438924" y="3360592"/>
                </a:cubicBezTo>
                <a:lnTo>
                  <a:pt x="579722" y="3362246"/>
                </a:lnTo>
                <a:cubicBezTo>
                  <a:pt x="259550" y="3362246"/>
                  <a:pt x="0" y="3102696"/>
                  <a:pt x="0" y="2782524"/>
                </a:cubicBezTo>
                <a:lnTo>
                  <a:pt x="0" y="1652"/>
                </a:lnTo>
                <a:close/>
              </a:path>
            </a:pathLst>
          </a:custGeom>
          <a:noFill/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P"/>
          </a:p>
        </p:txBody>
      </p:sp>
      <p:pic>
        <p:nvPicPr>
          <p:cNvPr id="18" name="Picture 17" descr="Takeda">
            <a:extLst>
              <a:ext uri="{FF2B5EF4-FFF2-40B4-BE49-F238E27FC236}">
                <a16:creationId xmlns:a16="http://schemas.microsoft.com/office/drawing/2014/main" id="{5F9376FC-2A9F-C644-AD88-C6E1B65B4D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90516" y="3362752"/>
            <a:ext cx="2251710" cy="1248865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9F5E8E0A-41D4-8346-9248-0B9AAC7123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3956816"/>
            <a:ext cx="7699670" cy="1015681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Add </a:t>
            </a:r>
            <a:br>
              <a:rPr lang="en-GB"/>
            </a:br>
            <a:r>
              <a:rPr lang="en-GB"/>
              <a:t>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5A63B8E-5554-A04E-B4C5-97ECEE58B6CC}"/>
              </a:ext>
            </a:extLst>
          </p:cNvPr>
          <p:cNvSpPr/>
          <p:nvPr userDrawn="1"/>
        </p:nvSpPr>
        <p:spPr>
          <a:xfrm>
            <a:off x="749005" y="3764031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2637423-F180-3943-B758-C8CCFA816E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1921" y="6357944"/>
            <a:ext cx="1958578" cy="117462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F7327E43-4F43-914D-BE65-DB0ADB5A5E1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94728" y="5256031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Title of Position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4A23AA60-6137-8841-B2ED-51B2F2E5C1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94728" y="5515045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Department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B4FEAB2-22C6-3446-B4D2-5B610A729BC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94728" y="5769532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4085F378-E668-A648-B7B1-8C76C309ED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94728" y="4997510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1E31EF6-BED5-C14F-94AD-4E5C55B855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4728" y="6027352"/>
            <a:ext cx="7699670" cy="234001"/>
          </a:xfrm>
        </p:spPr>
        <p:txBody>
          <a:bodyPr tIns="0" rIns="0" bIns="0" anchor="ctr" anchorCtr="0">
            <a:no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3934642810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>
        <p15:guide id="1" orient="horz" pos="4065" userDrawn="1">
          <p15:clr>
            <a:srgbClr val="FBAE40"/>
          </p15:clr>
        </p15:guide>
        <p15:guide id="2" orient="horz" pos="236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2 Image (Full Ble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0F537B-2380-C640-8119-936AD77864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185454" y="-5494"/>
            <a:ext cx="6024384" cy="6863494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4384"/>
              <a:gd name="connsiteY0" fmla="*/ 0 h 6857810"/>
              <a:gd name="connsiteX1" fmla="*/ 6015601 w 6024384"/>
              <a:gd name="connsiteY1" fmla="*/ 1730351 h 6857810"/>
              <a:gd name="connsiteX2" fmla="*/ 6024384 w 6024384"/>
              <a:gd name="connsiteY2" fmla="*/ 6857810 h 6857810"/>
              <a:gd name="connsiteX3" fmla="*/ 583404 w 6024384"/>
              <a:gd name="connsiteY3" fmla="*/ 6847589 h 6857810"/>
              <a:gd name="connsiteX4" fmla="*/ 3682 w 6024384"/>
              <a:gd name="connsiteY4" fmla="*/ 6267867 h 6857810"/>
              <a:gd name="connsiteX5" fmla="*/ 0 w 6024384"/>
              <a:gd name="connsiteY5" fmla="*/ 0 h 6857810"/>
              <a:gd name="connsiteX0" fmla="*/ 0 w 6024384"/>
              <a:gd name="connsiteY0" fmla="*/ 5684 h 6863494"/>
              <a:gd name="connsiteX1" fmla="*/ 6002349 w 6024384"/>
              <a:gd name="connsiteY1" fmla="*/ 0 h 6863494"/>
              <a:gd name="connsiteX2" fmla="*/ 6024384 w 6024384"/>
              <a:gd name="connsiteY2" fmla="*/ 6863494 h 6863494"/>
              <a:gd name="connsiteX3" fmla="*/ 583404 w 6024384"/>
              <a:gd name="connsiteY3" fmla="*/ 6853273 h 6863494"/>
              <a:gd name="connsiteX4" fmla="*/ 3682 w 6024384"/>
              <a:gd name="connsiteY4" fmla="*/ 6273551 h 6863494"/>
              <a:gd name="connsiteX5" fmla="*/ 0 w 6024384"/>
              <a:gd name="connsiteY5" fmla="*/ 5684 h 686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24384" h="6863494">
                <a:moveTo>
                  <a:pt x="0" y="5684"/>
                </a:moveTo>
                <a:lnTo>
                  <a:pt x="6002349" y="0"/>
                </a:lnTo>
                <a:cubicBezTo>
                  <a:pt x="6003254" y="2146807"/>
                  <a:pt x="6023479" y="4716687"/>
                  <a:pt x="6024384" y="6863494"/>
                </a:cubicBezTo>
                <a:lnTo>
                  <a:pt x="583404" y="6853273"/>
                </a:lnTo>
                <a:cubicBezTo>
                  <a:pt x="263232" y="6853273"/>
                  <a:pt x="3682" y="6593723"/>
                  <a:pt x="3682" y="6273551"/>
                </a:cubicBezTo>
                <a:cubicBezTo>
                  <a:pt x="-1963" y="4751114"/>
                  <a:pt x="5645" y="1528121"/>
                  <a:pt x="0" y="5684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Photo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5708650" cy="2859620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 </a:t>
            </a:r>
          </a:p>
        </p:txBody>
      </p:sp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86D6FEA8-06E4-474A-8491-CD1DDAE7D0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9" y="161605"/>
            <a:ext cx="5413722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EDBCF76-3461-2245-8BB1-FA50AE27F6CA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2" name="スライド番号プレースホルダ 5">
            <a:extLst>
              <a:ext uri="{FF2B5EF4-FFF2-40B4-BE49-F238E27FC236}">
                <a16:creationId xmlns:a16="http://schemas.microsoft.com/office/drawing/2014/main" id="{FB98B4FE-9AC1-D142-89B5-4D3791685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7D5A74AA-F0D3-9243-967D-FEA6F7A20B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5413722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16C870C-B0F9-5A43-81FD-66BD75CC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5704886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C64E591A-1A88-9244-AC81-5B42BFE347C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5704886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67831086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7660042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7663807" cy="2859621"/>
          </a:xfrm>
          <a:prstGeom prst="rect">
            <a:avLst/>
          </a:prstGeom>
        </p:spPr>
        <p:txBody>
          <a:bodyPr tIns="0" rIns="0" bIns="0" numCol="2" spcCol="126000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54C5EE8-C42D-B549-B4D4-C0F00D68A42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36961" y="1093767"/>
            <a:ext cx="4069500" cy="5331536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8853"/>
              <a:gd name="connsiteY0" fmla="*/ 0 h 5124807"/>
              <a:gd name="connsiteX1" fmla="*/ 6028853 w 6028853"/>
              <a:gd name="connsiteY1" fmla="*/ 7569 h 5124807"/>
              <a:gd name="connsiteX2" fmla="*/ 4063693 w 6028853"/>
              <a:gd name="connsiteY2" fmla="*/ 5105999 h 5124807"/>
              <a:gd name="connsiteX3" fmla="*/ 596656 w 6028853"/>
              <a:gd name="connsiteY3" fmla="*/ 5124807 h 5124807"/>
              <a:gd name="connsiteX4" fmla="*/ 16934 w 6028853"/>
              <a:gd name="connsiteY4" fmla="*/ 4545085 h 5124807"/>
              <a:gd name="connsiteX5" fmla="*/ 0 w 6028853"/>
              <a:gd name="connsiteY5" fmla="*/ 0 h 5124807"/>
              <a:gd name="connsiteX0" fmla="*/ 0 w 4069500"/>
              <a:gd name="connsiteY0" fmla="*/ 0 h 5124807"/>
              <a:gd name="connsiteX1" fmla="*/ 4069425 w 4069500"/>
              <a:gd name="connsiteY1" fmla="*/ 7569 h 5124807"/>
              <a:gd name="connsiteX2" fmla="*/ 4063693 w 4069500"/>
              <a:gd name="connsiteY2" fmla="*/ 5105999 h 5124807"/>
              <a:gd name="connsiteX3" fmla="*/ 596656 w 4069500"/>
              <a:gd name="connsiteY3" fmla="*/ 5124807 h 5124807"/>
              <a:gd name="connsiteX4" fmla="*/ 16934 w 4069500"/>
              <a:gd name="connsiteY4" fmla="*/ 4545085 h 5124807"/>
              <a:gd name="connsiteX5" fmla="*/ 0 w 4069500"/>
              <a:gd name="connsiteY5" fmla="*/ 0 h 5124807"/>
              <a:gd name="connsiteX0" fmla="*/ 0 w 4069500"/>
              <a:gd name="connsiteY0" fmla="*/ 6946 h 5131753"/>
              <a:gd name="connsiteX1" fmla="*/ 4069425 w 4069500"/>
              <a:gd name="connsiteY1" fmla="*/ 0 h 5131753"/>
              <a:gd name="connsiteX2" fmla="*/ 4063693 w 4069500"/>
              <a:gd name="connsiteY2" fmla="*/ 5112945 h 5131753"/>
              <a:gd name="connsiteX3" fmla="*/ 596656 w 4069500"/>
              <a:gd name="connsiteY3" fmla="*/ 5131753 h 5131753"/>
              <a:gd name="connsiteX4" fmla="*/ 16934 w 4069500"/>
              <a:gd name="connsiteY4" fmla="*/ 4552031 h 5131753"/>
              <a:gd name="connsiteX5" fmla="*/ 0 w 4069500"/>
              <a:gd name="connsiteY5" fmla="*/ 6946 h 513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9500" h="5131753">
                <a:moveTo>
                  <a:pt x="0" y="6946"/>
                </a:moveTo>
                <a:lnTo>
                  <a:pt x="4069425" y="0"/>
                </a:lnTo>
                <a:cubicBezTo>
                  <a:pt x="4070330" y="2146807"/>
                  <a:pt x="4062788" y="2966138"/>
                  <a:pt x="4063693" y="5112945"/>
                </a:cubicBezTo>
                <a:lnTo>
                  <a:pt x="596656" y="5131753"/>
                </a:lnTo>
                <a:cubicBezTo>
                  <a:pt x="276484" y="5131753"/>
                  <a:pt x="16934" y="4872203"/>
                  <a:pt x="16934" y="4552031"/>
                </a:cubicBezTo>
                <a:cubicBezTo>
                  <a:pt x="11289" y="3029594"/>
                  <a:pt x="5645" y="1529383"/>
                  <a:pt x="0" y="6946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Photo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334C6D4B-D00D-0346-BC97-8DCE371C2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CCEDFD04-9A53-9241-851E-1D01DC555A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20" name="Footer Placeholder 8">
            <a:extLst>
              <a:ext uri="{FF2B5EF4-FFF2-40B4-BE49-F238E27FC236}">
                <a16:creationId xmlns:a16="http://schemas.microsoft.com/office/drawing/2014/main" id="{1E1D8887-7EAE-1A40-9285-7C632FEAA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5B3EBD-E4F5-8E40-B07A-C04F3B1E7F2C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6" name="スライド番号プレースホルダ 5">
            <a:extLst>
              <a:ext uri="{FF2B5EF4-FFF2-40B4-BE49-F238E27FC236}">
                <a16:creationId xmlns:a16="http://schemas.microsoft.com/office/drawing/2014/main" id="{3D5D14EF-A351-224D-8142-E1BEE44BB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4D0A49B6-0BCC-C545-BF97-504B63062F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82FCE78-36AB-904B-98A8-CE3FFB1555E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7660041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2ECF95F-F25E-8248-A0F3-BB1749A1B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49" y="1093767"/>
            <a:ext cx="7660041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551311237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3 Image (Full Ble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7663807" cy="2859621"/>
          </a:xfrm>
          <a:prstGeom prst="rect">
            <a:avLst/>
          </a:prstGeom>
        </p:spPr>
        <p:txBody>
          <a:bodyPr tIns="0" rIns="0" bIns="0" numCol="2" spcCol="126000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54C5EE8-C42D-B549-B4D4-C0F00D68A42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23708" y="-1378"/>
            <a:ext cx="4076946" cy="6860842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8853"/>
              <a:gd name="connsiteY0" fmla="*/ 0 h 5124807"/>
              <a:gd name="connsiteX1" fmla="*/ 6028853 w 6028853"/>
              <a:gd name="connsiteY1" fmla="*/ 7569 h 5124807"/>
              <a:gd name="connsiteX2" fmla="*/ 4063693 w 6028853"/>
              <a:gd name="connsiteY2" fmla="*/ 5105999 h 5124807"/>
              <a:gd name="connsiteX3" fmla="*/ 596656 w 6028853"/>
              <a:gd name="connsiteY3" fmla="*/ 5124807 h 5124807"/>
              <a:gd name="connsiteX4" fmla="*/ 16934 w 6028853"/>
              <a:gd name="connsiteY4" fmla="*/ 4545085 h 5124807"/>
              <a:gd name="connsiteX5" fmla="*/ 0 w 6028853"/>
              <a:gd name="connsiteY5" fmla="*/ 0 h 5124807"/>
              <a:gd name="connsiteX0" fmla="*/ 0 w 4069500"/>
              <a:gd name="connsiteY0" fmla="*/ 0 h 5124807"/>
              <a:gd name="connsiteX1" fmla="*/ 4069425 w 4069500"/>
              <a:gd name="connsiteY1" fmla="*/ 7569 h 5124807"/>
              <a:gd name="connsiteX2" fmla="*/ 4063693 w 4069500"/>
              <a:gd name="connsiteY2" fmla="*/ 5105999 h 5124807"/>
              <a:gd name="connsiteX3" fmla="*/ 596656 w 4069500"/>
              <a:gd name="connsiteY3" fmla="*/ 5124807 h 5124807"/>
              <a:gd name="connsiteX4" fmla="*/ 16934 w 4069500"/>
              <a:gd name="connsiteY4" fmla="*/ 4545085 h 5124807"/>
              <a:gd name="connsiteX5" fmla="*/ 0 w 4069500"/>
              <a:gd name="connsiteY5" fmla="*/ 0 h 5124807"/>
              <a:gd name="connsiteX0" fmla="*/ 0 w 4069500"/>
              <a:gd name="connsiteY0" fmla="*/ 6946 h 5131753"/>
              <a:gd name="connsiteX1" fmla="*/ 4069425 w 4069500"/>
              <a:gd name="connsiteY1" fmla="*/ 0 h 5131753"/>
              <a:gd name="connsiteX2" fmla="*/ 4063693 w 4069500"/>
              <a:gd name="connsiteY2" fmla="*/ 5112945 h 5131753"/>
              <a:gd name="connsiteX3" fmla="*/ 596656 w 4069500"/>
              <a:gd name="connsiteY3" fmla="*/ 5131753 h 5131753"/>
              <a:gd name="connsiteX4" fmla="*/ 16934 w 4069500"/>
              <a:gd name="connsiteY4" fmla="*/ 4552031 h 5131753"/>
              <a:gd name="connsiteX5" fmla="*/ 0 w 4069500"/>
              <a:gd name="connsiteY5" fmla="*/ 6946 h 5131753"/>
              <a:gd name="connsiteX0" fmla="*/ 0 w 4082753"/>
              <a:gd name="connsiteY0" fmla="*/ 2 h 6874096"/>
              <a:gd name="connsiteX1" fmla="*/ 4082678 w 4082753"/>
              <a:gd name="connsiteY1" fmla="*/ 1742343 h 6874096"/>
              <a:gd name="connsiteX2" fmla="*/ 4076946 w 4082753"/>
              <a:gd name="connsiteY2" fmla="*/ 6855288 h 6874096"/>
              <a:gd name="connsiteX3" fmla="*/ 609909 w 4082753"/>
              <a:gd name="connsiteY3" fmla="*/ 6874096 h 6874096"/>
              <a:gd name="connsiteX4" fmla="*/ 30187 w 4082753"/>
              <a:gd name="connsiteY4" fmla="*/ 6294374 h 6874096"/>
              <a:gd name="connsiteX5" fmla="*/ 0 w 4082753"/>
              <a:gd name="connsiteY5" fmla="*/ 2 h 6874096"/>
              <a:gd name="connsiteX0" fmla="*/ 0 w 4095958"/>
              <a:gd name="connsiteY0" fmla="*/ 6946 h 6881040"/>
              <a:gd name="connsiteX1" fmla="*/ 4095930 w 4095958"/>
              <a:gd name="connsiteY1" fmla="*/ 0 h 6881040"/>
              <a:gd name="connsiteX2" fmla="*/ 4076946 w 4095958"/>
              <a:gd name="connsiteY2" fmla="*/ 6862232 h 6881040"/>
              <a:gd name="connsiteX3" fmla="*/ 609909 w 4095958"/>
              <a:gd name="connsiteY3" fmla="*/ 6881040 h 6881040"/>
              <a:gd name="connsiteX4" fmla="*/ 30187 w 4095958"/>
              <a:gd name="connsiteY4" fmla="*/ 6301318 h 6881040"/>
              <a:gd name="connsiteX5" fmla="*/ 0 w 4095958"/>
              <a:gd name="connsiteY5" fmla="*/ 6946 h 6881040"/>
              <a:gd name="connsiteX0" fmla="*/ 0 w 4076946"/>
              <a:gd name="connsiteY0" fmla="*/ 0 h 6874094"/>
              <a:gd name="connsiteX1" fmla="*/ 3870643 w 4076946"/>
              <a:gd name="connsiteY1" fmla="*/ 191837 h 6874094"/>
              <a:gd name="connsiteX2" fmla="*/ 4076946 w 4076946"/>
              <a:gd name="connsiteY2" fmla="*/ 6855286 h 6874094"/>
              <a:gd name="connsiteX3" fmla="*/ 609909 w 4076946"/>
              <a:gd name="connsiteY3" fmla="*/ 6874094 h 6874094"/>
              <a:gd name="connsiteX4" fmla="*/ 30187 w 4076946"/>
              <a:gd name="connsiteY4" fmla="*/ 6294372 h 6874094"/>
              <a:gd name="connsiteX5" fmla="*/ 0 w 4076946"/>
              <a:gd name="connsiteY5" fmla="*/ 0 h 6874094"/>
              <a:gd name="connsiteX0" fmla="*/ 0 w 4076946"/>
              <a:gd name="connsiteY0" fmla="*/ 0 h 6874094"/>
              <a:gd name="connsiteX1" fmla="*/ 4069426 w 4076946"/>
              <a:gd name="connsiteY1" fmla="*/ 19559 h 6874094"/>
              <a:gd name="connsiteX2" fmla="*/ 4076946 w 4076946"/>
              <a:gd name="connsiteY2" fmla="*/ 6855286 h 6874094"/>
              <a:gd name="connsiteX3" fmla="*/ 609909 w 4076946"/>
              <a:gd name="connsiteY3" fmla="*/ 6874094 h 6874094"/>
              <a:gd name="connsiteX4" fmla="*/ 30187 w 4076946"/>
              <a:gd name="connsiteY4" fmla="*/ 6294372 h 6874094"/>
              <a:gd name="connsiteX5" fmla="*/ 0 w 4076946"/>
              <a:gd name="connsiteY5" fmla="*/ 0 h 6874094"/>
              <a:gd name="connsiteX0" fmla="*/ 0 w 4076946"/>
              <a:gd name="connsiteY0" fmla="*/ 99710 h 6854535"/>
              <a:gd name="connsiteX1" fmla="*/ 4069426 w 4076946"/>
              <a:gd name="connsiteY1" fmla="*/ 0 h 6854535"/>
              <a:gd name="connsiteX2" fmla="*/ 4076946 w 4076946"/>
              <a:gd name="connsiteY2" fmla="*/ 6835727 h 6854535"/>
              <a:gd name="connsiteX3" fmla="*/ 609909 w 4076946"/>
              <a:gd name="connsiteY3" fmla="*/ 6854535 h 6854535"/>
              <a:gd name="connsiteX4" fmla="*/ 30187 w 4076946"/>
              <a:gd name="connsiteY4" fmla="*/ 6274813 h 6854535"/>
              <a:gd name="connsiteX5" fmla="*/ 0 w 4076946"/>
              <a:gd name="connsiteY5" fmla="*/ 99710 h 6854535"/>
              <a:gd name="connsiteX0" fmla="*/ 0 w 4076946"/>
              <a:gd name="connsiteY0" fmla="*/ 0 h 6860842"/>
              <a:gd name="connsiteX1" fmla="*/ 4069426 w 4076946"/>
              <a:gd name="connsiteY1" fmla="*/ 6307 h 6860842"/>
              <a:gd name="connsiteX2" fmla="*/ 4076946 w 4076946"/>
              <a:gd name="connsiteY2" fmla="*/ 6842034 h 6860842"/>
              <a:gd name="connsiteX3" fmla="*/ 609909 w 4076946"/>
              <a:gd name="connsiteY3" fmla="*/ 6860842 h 6860842"/>
              <a:gd name="connsiteX4" fmla="*/ 30187 w 4076946"/>
              <a:gd name="connsiteY4" fmla="*/ 6281120 h 6860842"/>
              <a:gd name="connsiteX5" fmla="*/ 0 w 4076946"/>
              <a:gd name="connsiteY5" fmla="*/ 0 h 686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6946" h="6860842">
                <a:moveTo>
                  <a:pt x="0" y="0"/>
                </a:moveTo>
                <a:lnTo>
                  <a:pt x="4069426" y="6307"/>
                </a:lnTo>
                <a:cubicBezTo>
                  <a:pt x="4070331" y="2153114"/>
                  <a:pt x="4076041" y="4695227"/>
                  <a:pt x="4076946" y="6842034"/>
                </a:cubicBezTo>
                <a:lnTo>
                  <a:pt x="609909" y="6860842"/>
                </a:lnTo>
                <a:cubicBezTo>
                  <a:pt x="289737" y="6860842"/>
                  <a:pt x="30187" y="6601292"/>
                  <a:pt x="30187" y="6281120"/>
                </a:cubicBezTo>
                <a:cubicBezTo>
                  <a:pt x="24542" y="4758683"/>
                  <a:pt x="5645" y="1522437"/>
                  <a:pt x="0" y="0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Photo</a:t>
            </a:r>
          </a:p>
        </p:txBody>
      </p:sp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6FB24DD6-99CB-CE43-A787-C9F60DC95F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9" y="161605"/>
            <a:ext cx="7368878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130E5B-E573-584B-8C83-F8409492B14B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1" name="スライド番号プレースホルダ 5">
            <a:extLst>
              <a:ext uri="{FF2B5EF4-FFF2-40B4-BE49-F238E27FC236}">
                <a16:creationId xmlns:a16="http://schemas.microsoft.com/office/drawing/2014/main" id="{C55CC856-2ADD-F44F-96B6-03734457C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DB94AACD-56D4-F146-AFC0-5CBE6630C5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3A8AA34-7C7D-A24F-AF24-5158DD2AB0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7660042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F4B55CE-CF3E-7E44-A66A-599621CA5C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7660042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289066323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Image 4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21DF8897-54F9-C24F-8261-0C5418827A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10737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JP"/>
              <a:t>Insert Picture/Text Block</a:t>
            </a:r>
          </a:p>
          <a:p>
            <a:endParaRPr lang="en-JP"/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8D6B3691-FCAC-8A46-AA30-DEB2A719C7B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1373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Picture/Text Block</a:t>
            </a:r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AA8F528A-C9DE-0B46-881A-43E0F9B6F67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244494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Picture/Text Block</a:t>
            </a:r>
          </a:p>
        </p:txBody>
      </p:sp>
      <p:sp>
        <p:nvSpPr>
          <p:cNvPr id="25" name="Picture Placeholder 9">
            <a:extLst>
              <a:ext uri="{FF2B5EF4-FFF2-40B4-BE49-F238E27FC236}">
                <a16:creationId xmlns:a16="http://schemas.microsoft.com/office/drawing/2014/main" id="{E01CF285-75D7-154A-ACF2-9393FB0B38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77615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Insert Picture/Text Block</a:t>
            </a:r>
          </a:p>
          <a:p>
            <a:endParaRPr lang="en-US"/>
          </a:p>
          <a:p>
            <a:endParaRPr lang="en-JP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47FD433F-488A-9D46-BDF0-87D0F082AE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8" name="タイトル プレースホルダ 1">
            <a:extLst>
              <a:ext uri="{FF2B5EF4-FFF2-40B4-BE49-F238E27FC236}">
                <a16:creationId xmlns:a16="http://schemas.microsoft.com/office/drawing/2014/main" id="{4FBB8310-69E6-7C4E-A4B1-C022B6FEE2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4EF39473-C435-3C4E-9C7B-048D52C3C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  <a:endParaRPr lang="en-JP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EF9AE6-D84E-9F43-9506-6676EC51B210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8" name="スライド番号プレースホルダ 5">
            <a:extLst>
              <a:ext uri="{FF2B5EF4-FFF2-40B4-BE49-F238E27FC236}">
                <a16:creationId xmlns:a16="http://schemas.microsoft.com/office/drawing/2014/main" id="{F964ADE6-9B0D-EC45-959C-FEEA5CDDF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870D8562-3CE7-7044-9BB0-2068A81BF5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99C450B-0755-7D4A-9672-E700D6F2E50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05B1BEB-AC9F-9643-A446-ABE1DDB9614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2804114049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3" y="3076286"/>
            <a:ext cx="11571628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pic>
        <p:nvPicPr>
          <p:cNvPr id="11" name="Picture 10" descr="Takeda">
            <a:extLst>
              <a:ext uri="{FF2B5EF4-FFF2-40B4-BE49-F238E27FC236}">
                <a16:creationId xmlns:a16="http://schemas.microsoft.com/office/drawing/2014/main" id="{7EBA21A8-EE4B-6E4B-A794-3FEA5B159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75E45CD2-2EBD-AE47-837E-9F752C565F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2DC26CE8-1DEF-EE42-861C-B0406E8DC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6966D-3DF0-4D41-9D26-4860D147F807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3" name="スライド番号プレースホルダ 5">
            <a:extLst>
              <a:ext uri="{FF2B5EF4-FFF2-40B4-BE49-F238E27FC236}">
                <a16:creationId xmlns:a16="http://schemas.microsoft.com/office/drawing/2014/main" id="{600920FB-2D44-F645-865D-89FFECB09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07DE8F7E-1418-1C4C-A62B-238571499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28A960D-6A45-6744-9BDB-7070B443CC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493179-5EA4-604B-A9DF-BDA818F016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1354790208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4227225" y="1093767"/>
            <a:ext cx="7653625" cy="53229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F65D74B-37DA-0D46-8B56-9B362C84E6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3751966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F5F6A26-5AAA-884F-A319-DE9881530A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3751966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</a:t>
            </a:r>
          </a:p>
        </p:txBody>
      </p:sp>
      <p:pic>
        <p:nvPicPr>
          <p:cNvPr id="12" name="Picture 11" descr="Takeda">
            <a:extLst>
              <a:ext uri="{FF2B5EF4-FFF2-40B4-BE49-F238E27FC236}">
                <a16:creationId xmlns:a16="http://schemas.microsoft.com/office/drawing/2014/main" id="{5D7AA9CA-E651-9E48-B0F3-BDDA45B353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3" name="タイトル プレースホルダ 1">
            <a:extLst>
              <a:ext uri="{FF2B5EF4-FFF2-40B4-BE49-F238E27FC236}">
                <a16:creationId xmlns:a16="http://schemas.microsoft.com/office/drawing/2014/main" id="{2256F400-EDA8-7F44-BF13-278518497C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7136781B-A49B-0A42-B748-01C379A12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C2B0AC-7801-6C42-BA03-0669DC118159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4" name="スライド番号プレースホルダ 5">
            <a:extLst>
              <a:ext uri="{FF2B5EF4-FFF2-40B4-BE49-F238E27FC236}">
                <a16:creationId xmlns:a16="http://schemas.microsoft.com/office/drawing/2014/main" id="{71FCF96E-3BB8-0745-B029-6B6BE4291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875659DC-941F-AA40-8336-C3B1BF32BA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5375A5A-6A84-7145-B49C-982F8461940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3751965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5F7E9041-544E-3547-AC30-65F55E91E1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50" y="1093767"/>
            <a:ext cx="3751965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822941942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3" y="3076286"/>
            <a:ext cx="570865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F1FC7466-185A-8B44-ABF0-5410C1127700}"/>
              </a:ext>
            </a:extLst>
          </p:cNvPr>
          <p:cNvSpPr>
            <a:spLocks noGrp="1"/>
          </p:cNvSpPr>
          <p:nvPr>
            <p:ph type="chart" sz="quarter" idx="22" hasCustomPrompt="1"/>
          </p:nvPr>
        </p:nvSpPr>
        <p:spPr>
          <a:xfrm>
            <a:off x="6206170" y="3076286"/>
            <a:ext cx="570865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pic>
        <p:nvPicPr>
          <p:cNvPr id="10" name="Picture 9" descr="Takeda">
            <a:extLst>
              <a:ext uri="{FF2B5EF4-FFF2-40B4-BE49-F238E27FC236}">
                <a16:creationId xmlns:a16="http://schemas.microsoft.com/office/drawing/2014/main" id="{F183604A-2112-D443-8B35-2DFEE7121A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906CE02B-33D8-B048-A73D-781A3402C2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C2587943-8F51-3542-B7BE-578171944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9FB0B-7616-F04F-9B4C-586869A82E96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2" name="スライド番号プレースホルダ 5">
            <a:extLst>
              <a:ext uri="{FF2B5EF4-FFF2-40B4-BE49-F238E27FC236}">
                <a16:creationId xmlns:a16="http://schemas.microsoft.com/office/drawing/2014/main" id="{8AFBB1AB-19B7-1347-93F8-D14235DD2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1C168495-CA79-E440-A93B-B87B367483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F06E4B-A978-4E46-AE6C-67B54F7E34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603669" cy="1464957"/>
          </a:xfrm>
        </p:spPr>
        <p:txBody>
          <a:bodyPr tIns="0" rIns="0" bIns="0" numCol="2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3FF373A1-4E48-6C48-A075-153436CF76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1149" y="1093767"/>
            <a:ext cx="1160366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161561364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4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8D9BD23C-1777-C442-B4B0-BADF450483EA}"/>
              </a:ext>
            </a:extLst>
          </p:cNvPr>
          <p:cNvSpPr>
            <a:spLocks noGrp="1"/>
          </p:cNvSpPr>
          <p:nvPr>
            <p:ph type="chart" sz="quarter" idx="22" hasCustomPrompt="1"/>
          </p:nvPr>
        </p:nvSpPr>
        <p:spPr>
          <a:xfrm>
            <a:off x="4217095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sp>
        <p:nvSpPr>
          <p:cNvPr id="11" name="Chart Placeholder 7">
            <a:extLst>
              <a:ext uri="{FF2B5EF4-FFF2-40B4-BE49-F238E27FC236}">
                <a16:creationId xmlns:a16="http://schemas.microsoft.com/office/drawing/2014/main" id="{2D7D413C-2FF1-204A-83C6-B7426603B7C2}"/>
              </a:ext>
            </a:extLst>
          </p:cNvPr>
          <p:cNvSpPr>
            <a:spLocks noGrp="1"/>
          </p:cNvSpPr>
          <p:nvPr>
            <p:ph type="chart" sz="quarter" idx="23" hasCustomPrompt="1"/>
          </p:nvPr>
        </p:nvSpPr>
        <p:spPr>
          <a:xfrm>
            <a:off x="8123041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/>
              <a:t>Insert Chart</a:t>
            </a:r>
          </a:p>
        </p:txBody>
      </p:sp>
      <p:pic>
        <p:nvPicPr>
          <p:cNvPr id="13" name="Picture 12" descr="Takeda">
            <a:extLst>
              <a:ext uri="{FF2B5EF4-FFF2-40B4-BE49-F238E27FC236}">
                <a16:creationId xmlns:a16="http://schemas.microsoft.com/office/drawing/2014/main" id="{0C4979BF-EBB2-214C-8087-7AC4B2163D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2FFB1535-D35E-D242-B225-DDF1C53BB8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47DB5E3C-7053-3645-A234-760F5ED12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FC8CB7-67E9-8A46-B53F-F34ACE18BE87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5" name="スライド番号プレースホルダ 5">
            <a:extLst>
              <a:ext uri="{FF2B5EF4-FFF2-40B4-BE49-F238E27FC236}">
                <a16:creationId xmlns:a16="http://schemas.microsoft.com/office/drawing/2014/main" id="{5EB1023E-4E73-AD49-83B0-D7B458250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4942DB0C-137A-4E4C-B926-77CEECC512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AD1171B1-AEC6-164D-8FE0-E0B9353A55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2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66C4AA1F-8B09-5544-9C70-388A6E2940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78292908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Image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/>
        </p:nvSpPr>
        <p:spPr>
          <a:xfrm>
            <a:off x="0" y="4140000"/>
            <a:ext cx="143339" cy="1980000"/>
          </a:xfrm>
          <a:prstGeom prst="rect">
            <a:avLst/>
          </a:prstGeom>
          <a:solidFill>
            <a:srgbClr val="EE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BB8651D-A822-B447-BA6F-5B2ACD54E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8230" y="4033213"/>
            <a:ext cx="7518037" cy="895256"/>
          </a:xfrm>
        </p:spPr>
        <p:txBody>
          <a:bodyPr wrap="square" tIns="0" rIns="0" bIns="0" anchor="t" anchorCtr="0">
            <a:noAutofit/>
          </a:bodyPr>
          <a:lstStyle>
            <a:lvl1pPr>
              <a:lnSpc>
                <a:spcPts val="3780"/>
              </a:lnSpc>
              <a:defRPr sz="2800" b="0" i="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enter Presentation Title</a:t>
            </a:r>
          </a:p>
        </p:txBody>
      </p:sp>
      <p:pic>
        <p:nvPicPr>
          <p:cNvPr id="11" name="Picture 12" descr="Takeda_Logo_Pos_RGB.emf">
            <a:extLst>
              <a:ext uri="{FF2B5EF4-FFF2-40B4-BE49-F238E27FC236}">
                <a16:creationId xmlns:a16="http://schemas.microsoft.com/office/drawing/2014/main" id="{287FB422-2240-1A4C-BD02-01CE8911C0A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771457" y="4143895"/>
            <a:ext cx="1417179" cy="47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0C6B0C8-EB17-EC48-8410-BE88116D3A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8228" y="4997893"/>
            <a:ext cx="5636331" cy="2889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Date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F36B06DC-7895-8244-8724-6CDF07B1B8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8228" y="5597286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/>
              <a:t>Department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6BDF6E0C-07EA-D14B-9328-D8C625F573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8228" y="5308702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Name, Job Title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2BFEAA57-D4CD-4347-85B4-8B2085F33A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8228" y="5885871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>
                <a:solidFill>
                  <a:schemeClr val="accent2"/>
                </a:solidFill>
              </a:rPr>
              <a:t>Edit Master text styles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902F3095-EA6E-F94A-AF04-18ED691DEB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429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39558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Image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 userDrawn="1"/>
        </p:nvSpPr>
        <p:spPr>
          <a:xfrm>
            <a:off x="0" y="1809000"/>
            <a:ext cx="143339" cy="32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DC05B3CA-A6F7-8145-9B22-43DDCC3312F4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984127" y="6454777"/>
            <a:ext cx="7788021" cy="266700"/>
          </a:xfrm>
        </p:spPr>
        <p:txBody>
          <a:bodyPr lIns="0"/>
          <a:lstStyle/>
          <a:p>
            <a:r>
              <a:rPr lang="en-US" altLang="ja-JP"/>
              <a:t>Confidential - for internal use only</a:t>
            </a:r>
            <a:endParaRPr lang="ja-JP" altLang="en-US"/>
          </a:p>
        </p:txBody>
      </p:sp>
      <p:pic>
        <p:nvPicPr>
          <p:cNvPr id="10" name="Picture 9" descr="Takeda_Logo_Pos_RGB.emf">
            <a:extLst>
              <a:ext uri="{FF2B5EF4-FFF2-40B4-BE49-F238E27FC236}">
                <a16:creationId xmlns:a16="http://schemas.microsoft.com/office/drawing/2014/main" id="{1DA6428C-D5E6-E84F-A565-2DEE46879F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37159" y="458887"/>
            <a:ext cx="1363972" cy="457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D34D977E-B6DB-4F99-98E8-3F0350652E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1235892"/>
            <a:ext cx="11125199" cy="4929412"/>
          </a:xfrm>
        </p:spPr>
        <p:txBody>
          <a:bodyPr/>
          <a:lstStyle>
            <a:lvl1pPr>
              <a:buClr>
                <a:srgbClr val="4C4948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rgbClr val="4C4948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B3ACA12-C3B7-4D74-99FA-CC8E193A576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9750" y="136525"/>
            <a:ext cx="11125200" cy="688975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kumimoji="1" lang="en-US" sz="2800" b="1" kern="1200" baseline="0" dirty="0" smtClean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82000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4354731" cy="1125969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902F3095-EA6E-F94A-AF04-18ED691DEB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66513" y="376180"/>
            <a:ext cx="6326533" cy="6108535"/>
          </a:xfrm>
          <a:custGeom>
            <a:avLst/>
            <a:gdLst>
              <a:gd name="connsiteX0" fmla="*/ 0 w 6462532"/>
              <a:gd name="connsiteY0" fmla="*/ 3052818 h 6105636"/>
              <a:gd name="connsiteX1" fmla="*/ 3052818 w 6462532"/>
              <a:gd name="connsiteY1" fmla="*/ 0 h 6105636"/>
              <a:gd name="connsiteX2" fmla="*/ 3409714 w 6462532"/>
              <a:gd name="connsiteY2" fmla="*/ 0 h 6105636"/>
              <a:gd name="connsiteX3" fmla="*/ 6462532 w 6462532"/>
              <a:gd name="connsiteY3" fmla="*/ 3052818 h 6105636"/>
              <a:gd name="connsiteX4" fmla="*/ 6462532 w 6462532"/>
              <a:gd name="connsiteY4" fmla="*/ 3052818 h 6105636"/>
              <a:gd name="connsiteX5" fmla="*/ 3409714 w 6462532"/>
              <a:gd name="connsiteY5" fmla="*/ 6105636 h 6105636"/>
              <a:gd name="connsiteX6" fmla="*/ 3052818 w 6462532"/>
              <a:gd name="connsiteY6" fmla="*/ 6105636 h 6105636"/>
              <a:gd name="connsiteX7" fmla="*/ 0 w 6462532"/>
              <a:gd name="connsiteY7" fmla="*/ 3052818 h 6105636"/>
              <a:gd name="connsiteX0" fmla="*/ 0 w 7309764"/>
              <a:gd name="connsiteY0" fmla="*/ 3052818 h 6105636"/>
              <a:gd name="connsiteX1" fmla="*/ 3052818 w 7309764"/>
              <a:gd name="connsiteY1" fmla="*/ 0 h 6105636"/>
              <a:gd name="connsiteX2" fmla="*/ 6592752 w 7309764"/>
              <a:gd name="connsiteY2" fmla="*/ 46298 h 6105636"/>
              <a:gd name="connsiteX3" fmla="*/ 6462532 w 7309764"/>
              <a:gd name="connsiteY3" fmla="*/ 3052818 h 6105636"/>
              <a:gd name="connsiteX4" fmla="*/ 6462532 w 7309764"/>
              <a:gd name="connsiteY4" fmla="*/ 3052818 h 6105636"/>
              <a:gd name="connsiteX5" fmla="*/ 3409714 w 7309764"/>
              <a:gd name="connsiteY5" fmla="*/ 6105636 h 6105636"/>
              <a:gd name="connsiteX6" fmla="*/ 3052818 w 7309764"/>
              <a:gd name="connsiteY6" fmla="*/ 6105636 h 6105636"/>
              <a:gd name="connsiteX7" fmla="*/ 0 w 7309764"/>
              <a:gd name="connsiteY7" fmla="*/ 3052818 h 6105636"/>
              <a:gd name="connsiteX0" fmla="*/ 0 w 7309764"/>
              <a:gd name="connsiteY0" fmla="*/ 3060215 h 6113033"/>
              <a:gd name="connsiteX1" fmla="*/ 3052818 w 7309764"/>
              <a:gd name="connsiteY1" fmla="*/ 7397 h 6113033"/>
              <a:gd name="connsiteX2" fmla="*/ 6592752 w 7309764"/>
              <a:gd name="connsiteY2" fmla="*/ 53695 h 6113033"/>
              <a:gd name="connsiteX3" fmla="*/ 6462532 w 7309764"/>
              <a:gd name="connsiteY3" fmla="*/ 3060215 h 6113033"/>
              <a:gd name="connsiteX4" fmla="*/ 6462532 w 7309764"/>
              <a:gd name="connsiteY4" fmla="*/ 3060215 h 6113033"/>
              <a:gd name="connsiteX5" fmla="*/ 3409714 w 7309764"/>
              <a:gd name="connsiteY5" fmla="*/ 6113033 h 6113033"/>
              <a:gd name="connsiteX6" fmla="*/ 3052818 w 7309764"/>
              <a:gd name="connsiteY6" fmla="*/ 6113033 h 6113033"/>
              <a:gd name="connsiteX7" fmla="*/ 0 w 7309764"/>
              <a:gd name="connsiteY7" fmla="*/ 3060215 h 6113033"/>
              <a:gd name="connsiteX0" fmla="*/ 0 w 7309764"/>
              <a:gd name="connsiteY0" fmla="*/ 3052818 h 6105636"/>
              <a:gd name="connsiteX1" fmla="*/ 3052818 w 7309764"/>
              <a:gd name="connsiteY1" fmla="*/ 0 h 6105636"/>
              <a:gd name="connsiteX2" fmla="*/ 6592752 w 7309764"/>
              <a:gd name="connsiteY2" fmla="*/ 46298 h 6105636"/>
              <a:gd name="connsiteX3" fmla="*/ 6462532 w 7309764"/>
              <a:gd name="connsiteY3" fmla="*/ 3052818 h 6105636"/>
              <a:gd name="connsiteX4" fmla="*/ 6462532 w 7309764"/>
              <a:gd name="connsiteY4" fmla="*/ 3052818 h 6105636"/>
              <a:gd name="connsiteX5" fmla="*/ 3409714 w 7309764"/>
              <a:gd name="connsiteY5" fmla="*/ 6105636 h 6105636"/>
              <a:gd name="connsiteX6" fmla="*/ 3052818 w 7309764"/>
              <a:gd name="connsiteY6" fmla="*/ 6105636 h 6105636"/>
              <a:gd name="connsiteX7" fmla="*/ 0 w 7309764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6750471"/>
              <a:gd name="connsiteY0" fmla="*/ 3052818 h 6105636"/>
              <a:gd name="connsiteX1" fmla="*/ 3052818 w 6750471"/>
              <a:gd name="connsiteY1" fmla="*/ 0 h 6105636"/>
              <a:gd name="connsiteX2" fmla="*/ 6395982 w 6750471"/>
              <a:gd name="connsiteY2" fmla="*/ 11574 h 6105636"/>
              <a:gd name="connsiteX3" fmla="*/ 6462532 w 6750471"/>
              <a:gd name="connsiteY3" fmla="*/ 3052818 h 6105636"/>
              <a:gd name="connsiteX4" fmla="*/ 6462532 w 6750471"/>
              <a:gd name="connsiteY4" fmla="*/ 3052818 h 6105636"/>
              <a:gd name="connsiteX5" fmla="*/ 3409714 w 6750471"/>
              <a:gd name="connsiteY5" fmla="*/ 6105636 h 6105636"/>
              <a:gd name="connsiteX6" fmla="*/ 3052818 w 6750471"/>
              <a:gd name="connsiteY6" fmla="*/ 6105636 h 6105636"/>
              <a:gd name="connsiteX7" fmla="*/ 0 w 6750471"/>
              <a:gd name="connsiteY7" fmla="*/ 3052818 h 6105636"/>
              <a:gd name="connsiteX0" fmla="*/ 0 w 6462532"/>
              <a:gd name="connsiteY0" fmla="*/ 3052818 h 6105636"/>
              <a:gd name="connsiteX1" fmla="*/ 3052818 w 6462532"/>
              <a:gd name="connsiteY1" fmla="*/ 0 h 6105636"/>
              <a:gd name="connsiteX2" fmla="*/ 6395982 w 6462532"/>
              <a:gd name="connsiteY2" fmla="*/ 11574 h 6105636"/>
              <a:gd name="connsiteX3" fmla="*/ 6462532 w 6462532"/>
              <a:gd name="connsiteY3" fmla="*/ 3052818 h 6105636"/>
              <a:gd name="connsiteX4" fmla="*/ 6462532 w 6462532"/>
              <a:gd name="connsiteY4" fmla="*/ 3052818 h 6105636"/>
              <a:gd name="connsiteX5" fmla="*/ 3409714 w 6462532"/>
              <a:gd name="connsiteY5" fmla="*/ 6105636 h 6105636"/>
              <a:gd name="connsiteX6" fmla="*/ 3052818 w 6462532"/>
              <a:gd name="connsiteY6" fmla="*/ 6105636 h 6105636"/>
              <a:gd name="connsiteX7" fmla="*/ 0 w 6462532"/>
              <a:gd name="connsiteY7" fmla="*/ 3052818 h 6105636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6462532 w 6477004"/>
              <a:gd name="connsiteY4" fmla="*/ 3052819 h 6105637"/>
              <a:gd name="connsiteX5" fmla="*/ 3409714 w 6477004"/>
              <a:gd name="connsiteY5" fmla="*/ 6105637 h 6105637"/>
              <a:gd name="connsiteX6" fmla="*/ 3052818 w 6477004"/>
              <a:gd name="connsiteY6" fmla="*/ 6105637 h 6105637"/>
              <a:gd name="connsiteX7" fmla="*/ 0 w 6477004"/>
              <a:gd name="connsiteY7" fmla="*/ 3052819 h 6105637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5756477 w 6477004"/>
              <a:gd name="connsiteY4" fmla="*/ 3018095 h 6105637"/>
              <a:gd name="connsiteX5" fmla="*/ 3409714 w 6477004"/>
              <a:gd name="connsiteY5" fmla="*/ 6105637 h 6105637"/>
              <a:gd name="connsiteX6" fmla="*/ 3052818 w 6477004"/>
              <a:gd name="connsiteY6" fmla="*/ 6105637 h 6105637"/>
              <a:gd name="connsiteX7" fmla="*/ 0 w 6477004"/>
              <a:gd name="connsiteY7" fmla="*/ 3052819 h 6105637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3409714 w 6477004"/>
              <a:gd name="connsiteY4" fmla="*/ 6105637 h 6105637"/>
              <a:gd name="connsiteX5" fmla="*/ 3052818 w 6477004"/>
              <a:gd name="connsiteY5" fmla="*/ 6105637 h 6105637"/>
              <a:gd name="connsiteX6" fmla="*/ 0 w 6477004"/>
              <a:gd name="connsiteY6" fmla="*/ 3052819 h 6105637"/>
              <a:gd name="connsiteX0" fmla="*/ 0 w 6477004"/>
              <a:gd name="connsiteY0" fmla="*/ 3052819 h 6108535"/>
              <a:gd name="connsiteX1" fmla="*/ 3052818 w 6477004"/>
              <a:gd name="connsiteY1" fmla="*/ 1 h 6108535"/>
              <a:gd name="connsiteX2" fmla="*/ 6477004 w 6477004"/>
              <a:gd name="connsiteY2" fmla="*/ 0 h 6108535"/>
              <a:gd name="connsiteX3" fmla="*/ 6462532 w 6477004"/>
              <a:gd name="connsiteY3" fmla="*/ 6108535 h 6108535"/>
              <a:gd name="connsiteX4" fmla="*/ 3409714 w 6477004"/>
              <a:gd name="connsiteY4" fmla="*/ 6105637 h 6108535"/>
              <a:gd name="connsiteX5" fmla="*/ 3052818 w 6477004"/>
              <a:gd name="connsiteY5" fmla="*/ 6105637 h 6108535"/>
              <a:gd name="connsiteX6" fmla="*/ 0 w 6477004"/>
              <a:gd name="connsiteY6" fmla="*/ 3052819 h 6108535"/>
              <a:gd name="connsiteX0" fmla="*/ 0 w 6477004"/>
              <a:gd name="connsiteY0" fmla="*/ 3052819 h 6108535"/>
              <a:gd name="connsiteX1" fmla="*/ 3052818 w 6477004"/>
              <a:gd name="connsiteY1" fmla="*/ 1 h 6108535"/>
              <a:gd name="connsiteX2" fmla="*/ 6477004 w 6477004"/>
              <a:gd name="connsiteY2" fmla="*/ 0 h 6108535"/>
              <a:gd name="connsiteX3" fmla="*/ 6323635 w 6477004"/>
              <a:gd name="connsiteY3" fmla="*/ 6108535 h 6108535"/>
              <a:gd name="connsiteX4" fmla="*/ 3409714 w 6477004"/>
              <a:gd name="connsiteY4" fmla="*/ 6105637 h 6108535"/>
              <a:gd name="connsiteX5" fmla="*/ 3052818 w 6477004"/>
              <a:gd name="connsiteY5" fmla="*/ 6105637 h 6108535"/>
              <a:gd name="connsiteX6" fmla="*/ 0 w 6477004"/>
              <a:gd name="connsiteY6" fmla="*/ 3052819 h 6108535"/>
              <a:gd name="connsiteX0" fmla="*/ 0 w 6326533"/>
              <a:gd name="connsiteY0" fmla="*/ 3052819 h 6108535"/>
              <a:gd name="connsiteX1" fmla="*/ 3052818 w 6326533"/>
              <a:gd name="connsiteY1" fmla="*/ 1 h 6108535"/>
              <a:gd name="connsiteX2" fmla="*/ 6326533 w 6326533"/>
              <a:gd name="connsiteY2" fmla="*/ 0 h 6108535"/>
              <a:gd name="connsiteX3" fmla="*/ 6323635 w 6326533"/>
              <a:gd name="connsiteY3" fmla="*/ 6108535 h 6108535"/>
              <a:gd name="connsiteX4" fmla="*/ 3409714 w 6326533"/>
              <a:gd name="connsiteY4" fmla="*/ 6105637 h 6108535"/>
              <a:gd name="connsiteX5" fmla="*/ 3052818 w 6326533"/>
              <a:gd name="connsiteY5" fmla="*/ 6105637 h 6108535"/>
              <a:gd name="connsiteX6" fmla="*/ 0 w 6326533"/>
              <a:gd name="connsiteY6" fmla="*/ 3052819 h 6108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6533" h="6108535">
                <a:moveTo>
                  <a:pt x="0" y="3052819"/>
                </a:moveTo>
                <a:cubicBezTo>
                  <a:pt x="0" y="1366794"/>
                  <a:pt x="1366793" y="1"/>
                  <a:pt x="3052818" y="1"/>
                </a:cubicBezTo>
                <a:lnTo>
                  <a:pt x="6326533" y="0"/>
                </a:lnTo>
                <a:lnTo>
                  <a:pt x="6323635" y="6108535"/>
                </a:lnTo>
                <a:lnTo>
                  <a:pt x="3409714" y="6105637"/>
                </a:lnTo>
                <a:lnTo>
                  <a:pt x="3052818" y="6105637"/>
                </a:lnTo>
                <a:cubicBezTo>
                  <a:pt x="1366793" y="6105637"/>
                  <a:pt x="0" y="4738844"/>
                  <a:pt x="0" y="3052819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icture 8" descr="Takeda">
            <a:extLst>
              <a:ext uri="{FF2B5EF4-FFF2-40B4-BE49-F238E27FC236}">
                <a16:creationId xmlns:a16="http://schemas.microsoft.com/office/drawing/2014/main" id="{F83AE827-0C93-0344-8F1E-82C9D7F8CD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417" y="-10972"/>
            <a:ext cx="2251710" cy="12488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219044E-3CA3-8043-AF11-ED42DE4ECF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730" y="6367253"/>
            <a:ext cx="1958578" cy="117462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8F239D86-1AC3-1D48-9675-22CEFBB263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94729" y="3835926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Title of Position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1BF6710-27B9-2444-8317-2C64F0D30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94729" y="4094940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Department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69B2D41-B11D-9D45-B189-F838AC342B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4729" y="4349427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7467C81-9D88-4140-B42C-28DFB564647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94729" y="3577405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4074573485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1B452C3-6D06-DB47-80B3-1D275D75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729DF11-77EA-7E4D-999C-4E7EA206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0" y="132770"/>
            <a:ext cx="11137900" cy="703942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4F24-3AD1-7943-A1A9-EB84047B51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1235892"/>
            <a:ext cx="11125199" cy="4929412"/>
          </a:xfrm>
        </p:spPr>
        <p:txBody>
          <a:bodyPr>
            <a:normAutofit/>
          </a:bodyPr>
          <a:lstStyle>
            <a:lvl1pPr marL="0" indent="0">
              <a:buClr>
                <a:srgbClr val="4C4948"/>
              </a:buClr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Clr>
                <a:srgbClr val="4C4948"/>
              </a:buClr>
              <a:buNone/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8B4E06-2E87-5B45-BE7C-3F9182284F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628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1B452C3-6D06-DB47-80B3-1D275D75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729DF11-77EA-7E4D-999C-4E7EA206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0" y="132770"/>
            <a:ext cx="11137900" cy="703942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4F24-3AD1-7943-A1A9-EB84047B51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775254"/>
            <a:ext cx="11125199" cy="626165"/>
          </a:xfrm>
        </p:spPr>
        <p:txBody>
          <a:bodyPr>
            <a:normAutofit/>
          </a:bodyPr>
          <a:lstStyle>
            <a:lvl1pPr marL="0" indent="0">
              <a:buClr>
                <a:srgbClr val="4C4948"/>
              </a:buClr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Clr>
                <a:srgbClr val="4C4948"/>
              </a:buClr>
              <a:buNone/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8B4E06-2E87-5B45-BE7C-3F9182284F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7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>
              <a:buClr>
                <a:srgbClr val="4C4948"/>
              </a:buClr>
              <a:buNone/>
              <a:defRPr sz="2600" baseline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buClr>
                <a:srgbClr val="4C4948"/>
              </a:buClr>
              <a:defRPr sz="1800" baseline="0">
                <a:solidFill>
                  <a:srgbClr val="231815"/>
                </a:solidFill>
                <a:latin typeface="Calibri" pitchFamily="34" charset="0"/>
                <a:cs typeface="Calibri" pitchFamily="34" charset="0"/>
              </a:defRPr>
            </a:lvl2pPr>
            <a:lvl3pPr>
              <a:buClr>
                <a:srgbClr val="4C4948"/>
              </a:buClr>
              <a:defRPr sz="1600" baseline="0">
                <a:solidFill>
                  <a:srgbClr val="231815"/>
                </a:solidFill>
                <a:latin typeface="Calibri" pitchFamily="34" charset="0"/>
                <a:cs typeface="Calibri" pitchFamily="34" charset="0"/>
              </a:defRPr>
            </a:lvl3pPr>
            <a:lvl4pPr>
              <a:buClr>
                <a:srgbClr val="4C4948"/>
              </a:buClr>
              <a:defRPr sz="1400" baseline="0">
                <a:solidFill>
                  <a:srgbClr val="231815"/>
                </a:solidFill>
                <a:latin typeface="Calibri" pitchFamily="34" charset="0"/>
                <a:cs typeface="Calibri" pitchFamily="34" charset="0"/>
              </a:defRPr>
            </a:lvl4pPr>
            <a:lvl5pPr>
              <a:buClr>
                <a:srgbClr val="4C4948"/>
              </a:buClr>
              <a:defRPr sz="1400" baseline="0">
                <a:solidFill>
                  <a:srgbClr val="231815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kumimoji="1" lang="en-US" altLang="ja-JP"/>
              <a:t>Click to add text or click an icon to add other content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ACC062CD-A904-0F41-8348-B090B7D800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8B388F9-D106-1642-996A-EBE58E4DDDB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7243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539752" y="1235894"/>
            <a:ext cx="5454649" cy="4929410"/>
          </a:xfrm>
        </p:spPr>
        <p:txBody>
          <a:bodyPr/>
          <a:lstStyle>
            <a:lvl1pPr>
              <a:defRPr sz="2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2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8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 hasCustomPrompt="1"/>
          </p:nvPr>
        </p:nvSpPr>
        <p:spPr>
          <a:xfrm>
            <a:off x="6197600" y="1235892"/>
            <a:ext cx="5467019" cy="4929412"/>
          </a:xfrm>
        </p:spPr>
        <p:txBody>
          <a:bodyPr/>
          <a:lstStyle>
            <a:lvl1pPr>
              <a:defRPr sz="2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2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8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57096C63-B0AC-AC4D-857F-CDD8F0A217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14E6A9-EBF6-9F4E-AEB7-56348234318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5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 hasCustomPrompt="1"/>
          </p:nvPr>
        </p:nvSpPr>
        <p:spPr>
          <a:xfrm>
            <a:off x="539751" y="1228726"/>
            <a:ext cx="5456767" cy="472083"/>
          </a:xfrm>
        </p:spPr>
        <p:txBody>
          <a:bodyPr anchor="b">
            <a:noAutofit/>
          </a:bodyPr>
          <a:lstStyle>
            <a:lvl1pPr marL="0" indent="0">
              <a:buNone/>
              <a:defRPr sz="2600" b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 hasCustomPrompt="1"/>
          </p:nvPr>
        </p:nvSpPr>
        <p:spPr>
          <a:xfrm>
            <a:off x="539751" y="1772816"/>
            <a:ext cx="5456767" cy="4392488"/>
          </a:xfrm>
        </p:spPr>
        <p:txBody>
          <a:bodyPr/>
          <a:lstStyle>
            <a:lvl1pPr>
              <a:defRPr sz="2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22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7" y="1228726"/>
            <a:ext cx="5471252" cy="472083"/>
          </a:xfrm>
        </p:spPr>
        <p:txBody>
          <a:bodyPr anchor="b">
            <a:noAutofit/>
          </a:bodyPr>
          <a:lstStyle>
            <a:lvl1pPr marL="0" indent="0">
              <a:buNone/>
              <a:defRPr sz="2600" b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 hasCustomPrompt="1"/>
          </p:nvPr>
        </p:nvSpPr>
        <p:spPr>
          <a:xfrm>
            <a:off x="6193367" y="1772816"/>
            <a:ext cx="5471252" cy="4392488"/>
          </a:xfrm>
        </p:spPr>
        <p:txBody>
          <a:bodyPr/>
          <a:lstStyle>
            <a:lvl1pPr>
              <a:defRPr sz="2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22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6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4">
            <a:extLst>
              <a:ext uri="{FF2B5EF4-FFF2-40B4-BE49-F238E27FC236}">
                <a16:creationId xmlns:a16="http://schemas.microsoft.com/office/drawing/2014/main" id="{2AEAB2BA-0225-6C49-9735-5058502EE1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9C0007F-B06B-4B42-A27B-049BD253102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860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766734" y="1231900"/>
            <a:ext cx="6897885" cy="4933405"/>
          </a:xfrm>
        </p:spPr>
        <p:txBody>
          <a:bodyPr/>
          <a:lstStyle>
            <a:lvl1pPr>
              <a:defRPr sz="32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28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20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 hasCustomPrompt="1"/>
          </p:nvPr>
        </p:nvSpPr>
        <p:spPr>
          <a:xfrm>
            <a:off x="539752" y="2204864"/>
            <a:ext cx="4080933" cy="396044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4">
            <a:extLst>
              <a:ext uri="{FF2B5EF4-FFF2-40B4-BE49-F238E27FC236}">
                <a16:creationId xmlns:a16="http://schemas.microsoft.com/office/drawing/2014/main" id="{F2052808-34BC-E14D-8A29-763ED3A956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D21A4D7-2764-734A-A756-906144E990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7052" y="1235199"/>
            <a:ext cx="4093633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7C8E865-2AAC-9640-A405-7CCA1E600B6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0863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 2"/>
          <p:cNvSpPr>
            <a:spLocks noGrp="1"/>
          </p:cNvSpPr>
          <p:nvPr>
            <p:ph type="pic" idx="1" hasCustomPrompt="1"/>
          </p:nvPr>
        </p:nvSpPr>
        <p:spPr>
          <a:xfrm>
            <a:off x="2389717" y="1152526"/>
            <a:ext cx="7315200" cy="357504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an image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23181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8244C5-0213-3545-8C47-FA08A2DEB8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89717" y="4795483"/>
            <a:ext cx="7315200" cy="569913"/>
          </a:xfrm>
        </p:spPr>
        <p:txBody>
          <a:bodyPr anchor="b"/>
          <a:lstStyle>
            <a:lvl1pPr marL="0" indent="0">
              <a:buNone/>
              <a:defRPr sz="220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9" name="Title 14">
            <a:extLst>
              <a:ext uri="{FF2B5EF4-FFF2-40B4-BE49-F238E27FC236}">
                <a16:creationId xmlns:a16="http://schemas.microsoft.com/office/drawing/2014/main" id="{81322671-BD5E-2D4C-A363-9021C5ABC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8A48C4-28BE-314C-BB30-B3739A57B0E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688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 hasCustomPrompt="1"/>
          </p:nvPr>
        </p:nvSpPr>
        <p:spPr>
          <a:xfrm>
            <a:off x="539751" y="1228725"/>
            <a:ext cx="11124868" cy="4943475"/>
          </a:xfrm>
        </p:spPr>
        <p:txBody>
          <a:bodyPr vert="eaVert"/>
          <a:lstStyle>
            <a:lvl1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4A348098-88A5-2347-9507-66439A0C4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132770"/>
            <a:ext cx="11137568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C8147B-9844-5E42-8C56-C9B2ACC4BB5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17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 hasCustomPrompt="1"/>
          </p:nvPr>
        </p:nvSpPr>
        <p:spPr>
          <a:xfrm>
            <a:off x="539752" y="1228725"/>
            <a:ext cx="8096249" cy="4943474"/>
          </a:xfrm>
        </p:spPr>
        <p:txBody>
          <a:bodyPr vert="eaVert"/>
          <a:lstStyle>
            <a:lvl1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F23A7477-D243-964A-9094-E928ACA8C0FB}"/>
              </a:ext>
            </a:extLst>
          </p:cNvPr>
          <p:cNvSpPr txBox="1">
            <a:spLocks/>
          </p:cNvSpPr>
          <p:nvPr/>
        </p:nvSpPr>
        <p:spPr>
          <a:xfrm>
            <a:off x="527051" y="132770"/>
            <a:ext cx="11137568" cy="703942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rgbClr val="000000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r>
              <a:rPr lang="en-US" sz="2800">
                <a:solidFill>
                  <a:schemeClr val="accent2"/>
                </a:solidFill>
              </a:rPr>
              <a:t>Click to add title</a:t>
            </a:r>
          </a:p>
        </p:txBody>
      </p:sp>
      <p:sp>
        <p:nvSpPr>
          <p:cNvPr id="8" name="Vertical Text Placeholder 7">
            <a:extLst>
              <a:ext uri="{FF2B5EF4-FFF2-40B4-BE49-F238E27FC236}">
                <a16:creationId xmlns:a16="http://schemas.microsoft.com/office/drawing/2014/main" id="{F5A98A93-CEAD-E64D-834D-67A4778B9CED}"/>
              </a:ext>
            </a:extLst>
          </p:cNvPr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8879418" y="1244435"/>
            <a:ext cx="2785201" cy="4927765"/>
          </a:xfrm>
        </p:spPr>
        <p:txBody>
          <a:bodyPr vert="eaVert" anchor="ctr">
            <a:norm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FD9F82-5BC9-314E-8625-B5C14CBC2DE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381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 5"/>
          <p:cNvSpPr>
            <a:spLocks noGrp="1"/>
          </p:cNvSpPr>
          <p:nvPr>
            <p:ph type="body" sz="quarter" idx="10" hasCustomPrompt="1"/>
          </p:nvPr>
        </p:nvSpPr>
        <p:spPr>
          <a:xfrm>
            <a:off x="2580181" y="2565400"/>
            <a:ext cx="7008779" cy="1723136"/>
          </a:xfrm>
        </p:spPr>
        <p:txBody>
          <a:bodyPr/>
          <a:lstStyle>
            <a:lvl1pPr algn="ctr">
              <a:buNone/>
              <a:defRPr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2654" y="5877272"/>
            <a:ext cx="3103832" cy="27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2" descr="Takeda_Logo_Pos_RGB.emf">
            <a:extLst>
              <a:ext uri="{FF2B5EF4-FFF2-40B4-BE49-F238E27FC236}">
                <a16:creationId xmlns:a16="http://schemas.microsoft.com/office/drawing/2014/main" id="{108D0D25-57F8-7548-82DB-B9A20A90EBB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75980" y="4841951"/>
            <a:ext cx="1417179" cy="47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575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Pag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6862150" cy="1125969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8F239D86-1AC3-1D48-9675-22CEFBB263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94729" y="3835926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Title of Position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1BF6710-27B9-2444-8317-2C64F0D30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94729" y="4094940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Department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69B2D41-B11D-9D45-B189-F838AC342B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4729" y="4349427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7467C81-9D88-4140-B42C-28DFB564647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94729" y="3577405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819C41-2A79-B54D-9C44-C619DA694E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1921" y="6357944"/>
            <a:ext cx="1958578" cy="1174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D2794BD-1A0D-7D48-855D-469111926B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90516" y="-8600"/>
            <a:ext cx="2251710" cy="1248865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9909778-A51F-784D-ACA4-EC5DBA48BE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4729" y="6319955"/>
            <a:ext cx="7699670" cy="234001"/>
          </a:xfrm>
        </p:spPr>
        <p:txBody>
          <a:bodyPr tIns="0" rIns="0" bIns="0" anchor="ctr" anchorCtr="0">
            <a:no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661019747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8601" y="6258868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>
                <a:solidFill>
                  <a:srgbClr val="007CC5"/>
                </a:solidFill>
              </a:defRPr>
            </a:lvl1pPr>
          </a:lstStyle>
          <a:p>
            <a:fld id="{5261DC1A-9F2C-4D83-BFD6-BB6C53BB5F2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27025" y="9"/>
            <a:ext cx="10744199" cy="10287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627024" y="1387293"/>
            <a:ext cx="10744200" cy="44518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77945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2017 Accenture. All rights reserved.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D800ED-CB1B-4EBC-A0D2-2190AF4D88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430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63F7635-4193-4751-A713-89E52A225C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585" y="1"/>
            <a:ext cx="12199585" cy="6862267"/>
          </a:xfrm>
          <a:prstGeom prst="rect">
            <a:avLst/>
          </a:prstGeom>
        </p:spPr>
      </p:pic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923259" y="900005"/>
            <a:ext cx="10735351" cy="1300673"/>
          </a:xfrm>
        </p:spPr>
        <p:txBody>
          <a:bodyPr anchor="b"/>
          <a:lstStyle>
            <a:lvl1pPr algn="l">
              <a:lnSpc>
                <a:spcPct val="100000"/>
              </a:lnSpc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Sample Title Slide Blue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23254" y="3233747"/>
            <a:ext cx="5172753" cy="233492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  <a:lvl2pPr marL="342838" indent="0" algn="ctr">
              <a:buNone/>
              <a:defRPr sz="1499"/>
            </a:lvl2pPr>
            <a:lvl3pPr marL="685676" indent="0" algn="ctr">
              <a:buNone/>
              <a:defRPr sz="1352"/>
            </a:lvl3pPr>
            <a:lvl4pPr marL="1028514" indent="0" algn="ctr">
              <a:buNone/>
              <a:defRPr sz="1200"/>
            </a:lvl4pPr>
            <a:lvl5pPr marL="1371352" indent="0" algn="ctr">
              <a:buNone/>
              <a:defRPr sz="1200"/>
            </a:lvl5pPr>
            <a:lvl6pPr marL="1714188" indent="0" algn="ctr">
              <a:buNone/>
              <a:defRPr sz="1200"/>
            </a:lvl6pPr>
            <a:lvl7pPr marL="2057026" indent="0" algn="ctr">
              <a:buNone/>
              <a:defRPr sz="1200"/>
            </a:lvl7pPr>
            <a:lvl8pPr marL="2399861" indent="0" algn="ctr">
              <a:buNone/>
              <a:defRPr sz="1200"/>
            </a:lvl8pPr>
            <a:lvl9pPr marL="2742699" indent="0" algn="ctr">
              <a:buNone/>
              <a:defRPr sz="1200"/>
            </a:lvl9pPr>
          </a:lstStyle>
          <a:p>
            <a:r>
              <a:rPr lang="en-US"/>
              <a:t>Date goes here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923254" y="2604107"/>
            <a:ext cx="5172753" cy="48036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spc="-2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Name goes here</a:t>
            </a:r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9A7D9E-D478-4F24-A9C9-211B0F6A2B41}"/>
              </a:ext>
            </a:extLst>
          </p:cNvPr>
          <p:cNvSpPr/>
          <p:nvPr userDrawn="1"/>
        </p:nvSpPr>
        <p:spPr>
          <a:xfrm>
            <a:off x="-7585" y="0"/>
            <a:ext cx="12199585" cy="6857999"/>
          </a:xfrm>
          <a:prstGeom prst="rect">
            <a:avLst/>
          </a:prstGeom>
          <a:solidFill>
            <a:srgbClr val="898989">
              <a:alpha val="60000"/>
            </a:srgb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9164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2_Title Image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 userDrawn="1"/>
        </p:nvSpPr>
        <p:spPr>
          <a:xfrm>
            <a:off x="0" y="2674800"/>
            <a:ext cx="143339" cy="151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BB8651D-A822-B447-BA6F-5B2ACD54E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8228" y="2674799"/>
            <a:ext cx="7793920" cy="1512001"/>
          </a:xfrm>
        </p:spPr>
        <p:txBody>
          <a:bodyPr wrap="square" tIns="0" rIns="0" bIns="0" anchor="ctr" anchorCtr="0">
            <a:noAutofit/>
          </a:bodyPr>
          <a:lstStyle>
            <a:lvl1pPr>
              <a:lnSpc>
                <a:spcPts val="3780"/>
              </a:lnSpc>
              <a:defRPr sz="2800" b="0" i="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Add your section title here</a:t>
            </a:r>
          </a:p>
        </p:txBody>
      </p:sp>
      <p:pic>
        <p:nvPicPr>
          <p:cNvPr id="8" name="Picture 12" descr="Takeda_Logo_Pos_RGB.emf">
            <a:extLst>
              <a:ext uri="{FF2B5EF4-FFF2-40B4-BE49-F238E27FC236}">
                <a16:creationId xmlns:a16="http://schemas.microsoft.com/office/drawing/2014/main" id="{1560E966-F000-3844-8319-54C2333D66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0634211" y="311472"/>
            <a:ext cx="1030408" cy="34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フッター プレースホルダ 4">
            <a:extLst>
              <a:ext uri="{FF2B5EF4-FFF2-40B4-BE49-F238E27FC236}">
                <a16:creationId xmlns:a16="http://schemas.microsoft.com/office/drawing/2014/main" id="{DC933B19-358C-9644-A6A7-BD3B44E55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8181" y="6331227"/>
            <a:ext cx="10556439" cy="390250"/>
          </a:xfrm>
          <a:prstGeom prst="rect">
            <a:avLst/>
          </a:prstGeom>
        </p:spPr>
        <p:txBody>
          <a:bodyPr vert="horz" lIns="90000" tIns="45720" rIns="0" bIns="45720" rtlCol="0" anchor="ctr"/>
          <a:lstStyle>
            <a:lvl1pPr algn="l">
              <a:defRPr sz="1000">
                <a:solidFill>
                  <a:srgbClr val="898989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altLang="ja-JP"/>
              <a:t>|  Title  |  DD/MM/YY  |  Confidential - for internal use only</a:t>
            </a:r>
            <a:endParaRPr lang="ja-JP" altLang="en-US"/>
          </a:p>
        </p:txBody>
      </p:sp>
      <p:sp>
        <p:nvSpPr>
          <p:cNvPr id="12" name="スライド番号プレースホルダ 5">
            <a:extLst>
              <a:ext uri="{FF2B5EF4-FFF2-40B4-BE49-F238E27FC236}">
                <a16:creationId xmlns:a16="http://schemas.microsoft.com/office/drawing/2014/main" id="{232D3E80-ACA2-0449-BC56-75B3E8B88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" y="6331227"/>
            <a:ext cx="1108180" cy="39024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898989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139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4729DF11-77EA-7E4D-999C-4E7EA206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0" y="244091"/>
            <a:ext cx="11137900" cy="647550"/>
          </a:xfr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4F24-3AD1-7943-A1A9-EB84047B51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1235892"/>
            <a:ext cx="11125199" cy="4929412"/>
          </a:xfrm>
        </p:spPr>
        <p:txBody>
          <a:bodyPr/>
          <a:lstStyle>
            <a:lvl1pPr>
              <a:buClr>
                <a:srgbClr val="4C4948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rgbClr val="4C4948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11317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D1AFA9E9-5EB8-42BF-B15A-3D95DDA547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3F5B0ED-A4CB-4D19-B6B8-CA9E1139E7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3340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97903366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E3E91BD-C693-4743-AC28-2E4E7BFCCC1E}"/>
              </a:ext>
            </a:extLst>
          </p:cNvPr>
          <p:cNvGrpSpPr/>
          <p:nvPr userDrawn="1"/>
        </p:nvGrpSpPr>
        <p:grpSpPr>
          <a:xfrm>
            <a:off x="9379271" y="-506306"/>
            <a:ext cx="3058900" cy="2527095"/>
            <a:chOff x="7997027" y="2058522"/>
            <a:chExt cx="5426892" cy="4483399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129A7322-8C55-904C-99CD-A5152F528891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7793859" y="2261690"/>
              <a:ext cx="2509456" cy="2103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00" y="0"/>
                  </a:moveTo>
                  <a:lnTo>
                    <a:pt x="5400" y="0"/>
                  </a:lnTo>
                  <a:lnTo>
                    <a:pt x="0" y="10800"/>
                  </a:lnTo>
                  <a:lnTo>
                    <a:pt x="5400" y="216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</a:pathLst>
            </a:custGeom>
            <a:noFill/>
            <a:ln w="9525" cap="rnd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sp>
          <p:nvSpPr>
            <p:cNvPr id="6" name="Freeform: Shape 24">
              <a:extLst>
                <a:ext uri="{FF2B5EF4-FFF2-40B4-BE49-F238E27FC236}">
                  <a16:creationId xmlns:a16="http://schemas.microsoft.com/office/drawing/2014/main" id="{D8D6B5EF-E245-6C45-9BAA-FE4E739FAE6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000031" y="2261690"/>
              <a:ext cx="2509456" cy="2103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00" y="0"/>
                  </a:moveTo>
                  <a:lnTo>
                    <a:pt x="5400" y="0"/>
                  </a:lnTo>
                  <a:lnTo>
                    <a:pt x="0" y="10800"/>
                  </a:lnTo>
                  <a:lnTo>
                    <a:pt x="5400" y="216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</a:pathLst>
            </a:custGeom>
            <a:noFill/>
            <a:ln w="9525" cap="rnd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sp>
          <p:nvSpPr>
            <p:cNvPr id="7" name="Freeform: Shape 24">
              <a:extLst>
                <a:ext uri="{FF2B5EF4-FFF2-40B4-BE49-F238E27FC236}">
                  <a16:creationId xmlns:a16="http://schemas.microsoft.com/office/drawing/2014/main" id="{1D25CE66-8A9B-F642-BAC0-AB7F6CD8B86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1117631" y="4235633"/>
              <a:ext cx="2509456" cy="2103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00" y="0"/>
                  </a:moveTo>
                  <a:lnTo>
                    <a:pt x="5400" y="0"/>
                  </a:lnTo>
                  <a:lnTo>
                    <a:pt x="0" y="10800"/>
                  </a:lnTo>
                  <a:lnTo>
                    <a:pt x="5400" y="216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</a:pathLst>
            </a:custGeom>
            <a:noFill/>
            <a:ln w="9525" cap="rnd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4F24-3AD1-7943-A1A9-EB84047B51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1235892"/>
            <a:ext cx="11125199" cy="4929412"/>
          </a:xfrm>
        </p:spPr>
        <p:txBody>
          <a:bodyPr/>
          <a:lstStyle>
            <a:lvl1pPr>
              <a:buClr>
                <a:srgbClr val="4C4948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rgbClr val="4C4948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61533B72-B0B2-AD4B-8872-5493494AC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0" y="244091"/>
            <a:ext cx="8593199" cy="647550"/>
          </a:xfr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1378135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4EE61B-12DE-8447-8C19-CE23723182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9750" y="1236663"/>
            <a:ext cx="11125200" cy="1901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501861-C41A-B24C-8A49-EA5CFAAB07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429000"/>
            <a:ext cx="121920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64E228-5ED0-3A4D-81D2-E04F98ACD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04277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298477-0A04-4993-AE06-CE147960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200BE-1F11-45A2-A995-750291D9EC3E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17A1B-3AE6-4015-99FD-C26B7D8B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A225A-2B97-4941-A779-D51EC496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8FDE-E109-466E-8134-E4AC8B73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1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1102385"/>
            <a:ext cx="11569700" cy="5328857"/>
          </a:xfrm>
          <a:prstGeom prst="rect">
            <a:avLst/>
          </a:prstGeom>
        </p:spPr>
        <p:txBody>
          <a:bodyPr tIns="0" rIns="0" bIns="0" numCol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a one-column layout. Click to add content</a:t>
            </a:r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CDA06C55-0643-C148-AAB1-C4BB26FD7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A75F5BF7-D49E-8A49-AE81-CB31E57D5A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86D2E5B8-9E2B-DB46-A55A-5F26569C4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51A4825E-63A1-564F-BC3A-FBC167ECE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CF9CDB0-5730-E246-B31F-F5963CF8EFDC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44EB3013-FCB4-1B4E-A9F2-FD57CF727CC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85167942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1102385"/>
            <a:ext cx="11569700" cy="5328857"/>
          </a:xfrm>
          <a:prstGeom prst="rect">
            <a:avLst/>
          </a:prstGeom>
        </p:spPr>
        <p:txBody>
          <a:bodyPr tIns="0" rIns="0" bIns="0" numCol="2" spcCol="5400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a two-column layout. Click to add content. </a:t>
            </a:r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CDA06C55-0643-C148-AAB1-C4BB26FD7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A75F5BF7-D49E-8A49-AE81-CB31E57D5A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86D2E5B8-9E2B-DB46-A55A-5F26569C4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Two-column layout. Click to add title</a:t>
            </a:r>
            <a:endParaRPr kumimoji="1" lang="ja-JP" alt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9634AC-7DDA-D44D-88DB-5850289DD643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E22A984C-7436-8C4C-83C8-F2AD67592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6720AD-4FA4-A146-AEEB-A4E558BAA3E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120803740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4354731" cy="227913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add section 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rgbClr val="FFFFFF"/>
              </a:solidFill>
            </a:endParaRP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46656F8F-0621-5F47-BF80-4A4E365A2D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42541" y="-1"/>
            <a:ext cx="5565823" cy="6416675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64472"/>
              <a:gd name="connsiteY0" fmla="*/ 0 h 6630428"/>
              <a:gd name="connsiteX1" fmla="*/ 11864472 w 11864472"/>
              <a:gd name="connsiteY1" fmla="*/ 188353 h 6630428"/>
              <a:gd name="connsiteX2" fmla="*/ 11855613 w 11864472"/>
              <a:gd name="connsiteY2" fmla="*/ 6628774 h 6630428"/>
              <a:gd name="connsiteX3" fmla="*/ 579722 w 11864472"/>
              <a:gd name="connsiteY3" fmla="*/ 6630428 h 6630428"/>
              <a:gd name="connsiteX4" fmla="*/ 0 w 11864472"/>
              <a:gd name="connsiteY4" fmla="*/ 6050706 h 6630428"/>
              <a:gd name="connsiteX5" fmla="*/ 0 w 11864472"/>
              <a:gd name="connsiteY5" fmla="*/ 0 h 6630428"/>
              <a:gd name="connsiteX0" fmla="*/ 0 w 11864472"/>
              <a:gd name="connsiteY0" fmla="*/ 13527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527 h 6643955"/>
              <a:gd name="connsiteX0" fmla="*/ 0 w 11864472"/>
              <a:gd name="connsiteY0" fmla="*/ 1319813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19813 h 6643955"/>
              <a:gd name="connsiteX0" fmla="*/ 0 w 11864472"/>
              <a:gd name="connsiteY0" fmla="*/ 135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3527 h 5337669"/>
              <a:gd name="connsiteX0" fmla="*/ 0 w 11864472"/>
              <a:gd name="connsiteY0" fmla="*/ 1652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652 h 5337669"/>
              <a:gd name="connsiteX0" fmla="*/ 0 w 11864472"/>
              <a:gd name="connsiteY0" fmla="*/ 22019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2201927 h 5337669"/>
              <a:gd name="connsiteX0" fmla="*/ 0 w 11864472"/>
              <a:gd name="connsiteY0" fmla="*/ 1652 h 3137394"/>
              <a:gd name="connsiteX1" fmla="*/ 11864472 w 11864472"/>
              <a:gd name="connsiteY1" fmla="*/ 0 h 3137394"/>
              <a:gd name="connsiteX2" fmla="*/ 11855613 w 11864472"/>
              <a:gd name="connsiteY2" fmla="*/ 3135740 h 3137394"/>
              <a:gd name="connsiteX3" fmla="*/ 579722 w 11864472"/>
              <a:gd name="connsiteY3" fmla="*/ 3137394 h 3137394"/>
              <a:gd name="connsiteX4" fmla="*/ 0 w 11864472"/>
              <a:gd name="connsiteY4" fmla="*/ 2557672 h 3137394"/>
              <a:gd name="connsiteX5" fmla="*/ 0 w 11864472"/>
              <a:gd name="connsiteY5" fmla="*/ 1652 h 3137394"/>
              <a:gd name="connsiteX0" fmla="*/ 0 w 11864472"/>
              <a:gd name="connsiteY0" fmla="*/ 0 h 3420555"/>
              <a:gd name="connsiteX1" fmla="*/ 11864472 w 11864472"/>
              <a:gd name="connsiteY1" fmla="*/ 283161 h 3420555"/>
              <a:gd name="connsiteX2" fmla="*/ 11855613 w 11864472"/>
              <a:gd name="connsiteY2" fmla="*/ 3418901 h 3420555"/>
              <a:gd name="connsiteX3" fmla="*/ 579722 w 11864472"/>
              <a:gd name="connsiteY3" fmla="*/ 3420555 h 3420555"/>
              <a:gd name="connsiteX4" fmla="*/ 0 w 11864472"/>
              <a:gd name="connsiteY4" fmla="*/ 2840833 h 3420555"/>
              <a:gd name="connsiteX5" fmla="*/ 0 w 11864472"/>
              <a:gd name="connsiteY5" fmla="*/ 0 h 3420555"/>
              <a:gd name="connsiteX0" fmla="*/ 0 w 11864472"/>
              <a:gd name="connsiteY0" fmla="*/ 1652 h 3422207"/>
              <a:gd name="connsiteX1" fmla="*/ 11864472 w 11864472"/>
              <a:gd name="connsiteY1" fmla="*/ 0 h 3422207"/>
              <a:gd name="connsiteX2" fmla="*/ 11855613 w 11864472"/>
              <a:gd name="connsiteY2" fmla="*/ 3420553 h 3422207"/>
              <a:gd name="connsiteX3" fmla="*/ 579722 w 11864472"/>
              <a:gd name="connsiteY3" fmla="*/ 3422207 h 3422207"/>
              <a:gd name="connsiteX4" fmla="*/ 0 w 11864472"/>
              <a:gd name="connsiteY4" fmla="*/ 2842485 h 3422207"/>
              <a:gd name="connsiteX5" fmla="*/ 0 w 11864472"/>
              <a:gd name="connsiteY5" fmla="*/ 1652 h 3422207"/>
              <a:gd name="connsiteX0" fmla="*/ 0 w 11855613"/>
              <a:gd name="connsiteY0" fmla="*/ 0 h 3420555"/>
              <a:gd name="connsiteX1" fmla="*/ 11834492 w 11855613"/>
              <a:gd name="connsiteY1" fmla="*/ 58309 h 3420555"/>
              <a:gd name="connsiteX2" fmla="*/ 11855613 w 11855613"/>
              <a:gd name="connsiteY2" fmla="*/ 3418901 h 3420555"/>
              <a:gd name="connsiteX3" fmla="*/ 579722 w 11855613"/>
              <a:gd name="connsiteY3" fmla="*/ 3420555 h 3420555"/>
              <a:gd name="connsiteX4" fmla="*/ 0 w 11855613"/>
              <a:gd name="connsiteY4" fmla="*/ 2840833 h 3420555"/>
              <a:gd name="connsiteX5" fmla="*/ 0 w 11855613"/>
              <a:gd name="connsiteY5" fmla="*/ 0 h 3420555"/>
              <a:gd name="connsiteX0" fmla="*/ 0 w 11855613"/>
              <a:gd name="connsiteY0" fmla="*/ 1652 h 3362246"/>
              <a:gd name="connsiteX1" fmla="*/ 11834492 w 11855613"/>
              <a:gd name="connsiteY1" fmla="*/ 0 h 3362246"/>
              <a:gd name="connsiteX2" fmla="*/ 11855613 w 11855613"/>
              <a:gd name="connsiteY2" fmla="*/ 3360592 h 3362246"/>
              <a:gd name="connsiteX3" fmla="*/ 579722 w 11855613"/>
              <a:gd name="connsiteY3" fmla="*/ 3362246 h 3362246"/>
              <a:gd name="connsiteX4" fmla="*/ 0 w 11855613"/>
              <a:gd name="connsiteY4" fmla="*/ 2782524 h 3362246"/>
              <a:gd name="connsiteX5" fmla="*/ 0 w 11855613"/>
              <a:gd name="connsiteY5" fmla="*/ 1652 h 3362246"/>
              <a:gd name="connsiteX0" fmla="*/ 0 w 11864473"/>
              <a:gd name="connsiteY0" fmla="*/ 0 h 3360594"/>
              <a:gd name="connsiteX1" fmla="*/ 11864473 w 11864473"/>
              <a:gd name="connsiteY1" fmla="*/ 13338 h 3360594"/>
              <a:gd name="connsiteX2" fmla="*/ 11855613 w 11864473"/>
              <a:gd name="connsiteY2" fmla="*/ 3358940 h 3360594"/>
              <a:gd name="connsiteX3" fmla="*/ 579722 w 11864473"/>
              <a:gd name="connsiteY3" fmla="*/ 3360594 h 3360594"/>
              <a:gd name="connsiteX4" fmla="*/ 0 w 11864473"/>
              <a:gd name="connsiteY4" fmla="*/ 2780872 h 3360594"/>
              <a:gd name="connsiteX5" fmla="*/ 0 w 11864473"/>
              <a:gd name="connsiteY5" fmla="*/ 0 h 3360594"/>
              <a:gd name="connsiteX0" fmla="*/ 0 w 11864473"/>
              <a:gd name="connsiteY0" fmla="*/ 1652 h 3362246"/>
              <a:gd name="connsiteX1" fmla="*/ 11864473 w 11864473"/>
              <a:gd name="connsiteY1" fmla="*/ 0 h 3362246"/>
              <a:gd name="connsiteX2" fmla="*/ 11855613 w 11864473"/>
              <a:gd name="connsiteY2" fmla="*/ 3360592 h 3362246"/>
              <a:gd name="connsiteX3" fmla="*/ 579722 w 11864473"/>
              <a:gd name="connsiteY3" fmla="*/ 3362246 h 3362246"/>
              <a:gd name="connsiteX4" fmla="*/ 0 w 11864473"/>
              <a:gd name="connsiteY4" fmla="*/ 2782524 h 3362246"/>
              <a:gd name="connsiteX5" fmla="*/ 0 w 11864473"/>
              <a:gd name="connsiteY5" fmla="*/ 1652 h 3362246"/>
              <a:gd name="connsiteX0" fmla="*/ 0 w 11855629"/>
              <a:gd name="connsiteY0" fmla="*/ 1652 h 3362246"/>
              <a:gd name="connsiteX1" fmla="*/ 11459359 w 11855629"/>
              <a:gd name="connsiteY1" fmla="*/ 0 h 3362246"/>
              <a:gd name="connsiteX2" fmla="*/ 11855613 w 11855629"/>
              <a:gd name="connsiteY2" fmla="*/ 3360592 h 3362246"/>
              <a:gd name="connsiteX3" fmla="*/ 579722 w 11855629"/>
              <a:gd name="connsiteY3" fmla="*/ 3362246 h 3362246"/>
              <a:gd name="connsiteX4" fmla="*/ 0 w 11855629"/>
              <a:gd name="connsiteY4" fmla="*/ 2782524 h 3362246"/>
              <a:gd name="connsiteX5" fmla="*/ 0 w 1185562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57972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158474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782524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59359" h="3360592">
                <a:moveTo>
                  <a:pt x="0" y="1652"/>
                </a:moveTo>
                <a:lnTo>
                  <a:pt x="11459359" y="0"/>
                </a:lnTo>
                <a:cubicBezTo>
                  <a:pt x="11456406" y="1115201"/>
                  <a:pt x="11441877" y="2245391"/>
                  <a:pt x="11438924" y="3360592"/>
                </a:cubicBezTo>
                <a:lnTo>
                  <a:pt x="1188396" y="3358591"/>
                </a:lnTo>
                <a:cubicBezTo>
                  <a:pt x="848612" y="3356903"/>
                  <a:pt x="0" y="3267167"/>
                  <a:pt x="0" y="2946995"/>
                </a:cubicBezTo>
                <a:lnTo>
                  <a:pt x="0" y="1652"/>
                </a:lnTo>
                <a:close/>
              </a:path>
            </a:pathLst>
          </a:custGeom>
          <a:noFill/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128149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5DA52-BBAF-EA48-AEC6-EA08F428CF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0038" y="371959"/>
            <a:ext cx="11591925" cy="60447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ct val="100000"/>
              </a:lnSpc>
              <a:buNone/>
              <a:defRPr sz="3000"/>
            </a:lvl1pPr>
          </a:lstStyle>
          <a:p>
            <a:pPr lvl="0"/>
            <a:r>
              <a:rPr lang="en-US"/>
              <a:t>Blank slide</a:t>
            </a:r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2656947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3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 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3BB454FD-9C16-FC47-B46E-6675394572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13726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 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568F3A49-7287-1C4D-93C8-50E3C0B4F15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99967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 </a:t>
            </a:r>
          </a:p>
        </p:txBody>
      </p:sp>
      <p:sp>
        <p:nvSpPr>
          <p:cNvPr id="21" name="Footer Placeholder 8">
            <a:extLst>
              <a:ext uri="{FF2B5EF4-FFF2-40B4-BE49-F238E27FC236}">
                <a16:creationId xmlns:a16="http://schemas.microsoft.com/office/drawing/2014/main" id="{519BC59F-4516-0043-8BAC-F9FE45B6A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0E2D4ABB-BC5B-754B-B0DE-676246A385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4" name="タイトル プレースホルダ 1">
            <a:extLst>
              <a:ext uri="{FF2B5EF4-FFF2-40B4-BE49-F238E27FC236}">
                <a16:creationId xmlns:a16="http://schemas.microsoft.com/office/drawing/2014/main" id="{CC986DF6-9894-F144-B9DA-A9DBE0000A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6528CE-2840-6C44-965A-04D8835743E3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7" name="スライド番号プレースホルダ 5">
            <a:extLst>
              <a:ext uri="{FF2B5EF4-FFF2-40B4-BE49-F238E27FC236}">
                <a16:creationId xmlns:a16="http://schemas.microsoft.com/office/drawing/2014/main" id="{854E474F-30B0-604E-9699-287AC57CA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C9681050-C142-4F4F-B3C6-6F52F3C55C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10504E2-40F0-054E-8424-D247EF2CA21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11569700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3E75F2-7FFB-DC4C-8964-799372FCF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11569700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1306322833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2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B3311DE3-EC35-4C49-805E-57AB2D90E99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10743" y="1093767"/>
            <a:ext cx="7988356" cy="5322908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88356" h="5135028">
                <a:moveTo>
                  <a:pt x="0" y="0"/>
                </a:moveTo>
                <a:lnTo>
                  <a:pt x="7988281" y="7569"/>
                </a:lnTo>
                <a:cubicBezTo>
                  <a:pt x="7989186" y="2154376"/>
                  <a:pt x="7981645" y="2988221"/>
                  <a:pt x="7982550" y="5135028"/>
                </a:cubicBezTo>
                <a:lnTo>
                  <a:pt x="596656" y="5124807"/>
                </a:lnTo>
                <a:cubicBezTo>
                  <a:pt x="276484" y="5124807"/>
                  <a:pt x="16934" y="4865257"/>
                  <a:pt x="16934" y="4545085"/>
                </a:cubicBezTo>
                <a:cubicBezTo>
                  <a:pt x="11289" y="3022648"/>
                  <a:pt x="5645" y="1522437"/>
                  <a:pt x="0" y="0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/>
              <a:t>Insert Photo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3751966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3751966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Secondary text. </a:t>
            </a:r>
          </a:p>
        </p:txBody>
      </p:sp>
      <p:sp>
        <p:nvSpPr>
          <p:cNvPr id="20" name="Footer Placeholder 8">
            <a:extLst>
              <a:ext uri="{FF2B5EF4-FFF2-40B4-BE49-F238E27FC236}">
                <a16:creationId xmlns:a16="http://schemas.microsoft.com/office/drawing/2014/main" id="{E4ACE247-6DA5-F044-A880-12BDFE149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1397373C-4723-444D-99E3-0FBCAFDAD4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1545CFCD-ABA6-1349-9917-1DDD2762C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Click to add title</a:t>
            </a:r>
            <a:endParaRPr kumimoji="1" lang="ja-JP" alt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730F84-B57E-C441-B81C-A0677388FA64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>
              <a:solidFill>
                <a:schemeClr val="accent1"/>
              </a:solidFill>
            </a:endParaRPr>
          </a:p>
        </p:txBody>
      </p:sp>
      <p:sp>
        <p:nvSpPr>
          <p:cNvPr id="25" name="スライド番号プレースホルダ 5">
            <a:extLst>
              <a:ext uri="{FF2B5EF4-FFF2-40B4-BE49-F238E27FC236}">
                <a16:creationId xmlns:a16="http://schemas.microsoft.com/office/drawing/2014/main" id="{78815F79-70B9-A343-88C1-1B41F1510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6ACFB15D-3880-FB46-8B5A-E057FE4C9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Private and confidential. For internal use only.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F3CD883-F623-E54C-A27A-38B7EB95705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3751965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/>
              <a:t>This is your Primary Text.</a:t>
            </a:r>
            <a:endParaRPr lang="en-JP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2D601E3-CC68-7845-AAF4-3AD141198B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3751965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84896547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26" Type="http://schemas.openxmlformats.org/officeDocument/2006/relationships/image" Target="../media/image6.emf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ags" Target="../tags/tag4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Relationship Id="rId27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D283D300-2124-42DF-B73B-3D3D4C546E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35852690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95" imgH="394" progId="TCLayout.ActiveDocument.1">
                  <p:embed/>
                </p:oleObj>
              </mc:Choice>
              <mc:Fallback>
                <p:oleObj name="think-cell Slide" r:id="rId21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D283D300-2124-42DF-B73B-3D3D4C546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4B895B28-7064-4AD0-A15D-88F99BCA9BAD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1" lang="en-US" altLang="ja-JP" sz="2800" b="0" i="0" baseline="0">
              <a:latin typeface="Calibri" panose="020F0502020204030204" pitchFamily="34" charset="0"/>
              <a:ea typeface="メイリオ" panose="020B0604030504040204" pitchFamily="50" charset="-128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1150" y="1233487"/>
            <a:ext cx="11569700" cy="5183187"/>
          </a:xfrm>
          <a:prstGeom prst="rect">
            <a:avLst/>
          </a:prstGeom>
        </p:spPr>
        <p:txBody>
          <a:bodyPr vert="horz" lIns="0" tIns="45710" rIns="91420" bIns="45710" rtlCol="0">
            <a:normAutofit/>
          </a:bodyPr>
          <a:lstStyle/>
          <a:p>
            <a:pPr lvl="0"/>
            <a:r>
              <a:rPr kumimoji="1" lang="en-US" altLang="ja-JP"/>
              <a:t>Master text</a:t>
            </a:r>
            <a:endParaRPr kumimoji="1" lang="ja-JP" altLang="en-US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44E43001-C216-284A-9EBD-E54B5DD29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489701"/>
            <a:ext cx="4114800" cy="2294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</a:p>
        </p:txBody>
      </p:sp>
      <p:sp>
        <p:nvSpPr>
          <p:cNvPr id="9" name="タイトル プレースホルダ 1">
            <a:extLst>
              <a:ext uri="{FF2B5EF4-FFF2-40B4-BE49-F238E27FC236}">
                <a16:creationId xmlns:a16="http://schemas.microsoft.com/office/drawing/2014/main" id="{D7981A12-E00B-604C-B863-7CBF31AA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78" y="161605"/>
            <a:ext cx="9895084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/>
              <a:t>Master title</a:t>
            </a:r>
            <a:endParaRPr kumimoji="1" lang="ja-JP" altLang="en-US"/>
          </a:p>
        </p:txBody>
      </p:sp>
      <p:sp>
        <p:nvSpPr>
          <p:cNvPr id="13" name="スライド番号プレースホルダ 5">
            <a:extLst>
              <a:ext uri="{FF2B5EF4-FFF2-40B4-BE49-F238E27FC236}">
                <a16:creationId xmlns:a16="http://schemas.microsoft.com/office/drawing/2014/main" id="{C7AA5A17-3F2F-B94B-9342-A137057B8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489701"/>
            <a:ext cx="589856" cy="229432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354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0" r:id="rId2"/>
    <p:sldLayoutId id="2147483989" r:id="rId3"/>
    <p:sldLayoutId id="2147483986" r:id="rId4"/>
    <p:sldLayoutId id="2147483987" r:id="rId5"/>
    <p:sldLayoutId id="2147483961" r:id="rId6"/>
    <p:sldLayoutId id="2147483988" r:id="rId7"/>
    <p:sldLayoutId id="2147483920" r:id="rId8"/>
    <p:sldLayoutId id="2147483922" r:id="rId9"/>
    <p:sldLayoutId id="2147483930" r:id="rId10"/>
    <p:sldLayoutId id="2147483924" r:id="rId11"/>
    <p:sldLayoutId id="2147483931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ransition spd="slow">
    <p:push dir="u"/>
  </p:transition>
  <p:hf hdr="0" dt="0"/>
  <p:txStyles>
    <p:titleStyle>
      <a:lvl1pPr algn="l" defTabSz="914150" rtl="0" eaLnBrk="1" latinLnBrk="0" hangingPunct="1">
        <a:lnSpc>
          <a:spcPts val="2800"/>
        </a:lnSpc>
        <a:spcBef>
          <a:spcPct val="0"/>
        </a:spcBef>
        <a:buNone/>
        <a:defRPr kumimoji="1" sz="2800" b="1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1pPr>
    </p:titleStyle>
    <p:bodyStyle>
      <a:lvl1pPr marL="457071" indent="-457071" algn="l" defTabSz="914150" rtl="0" eaLnBrk="1" latinLnBrk="0" hangingPunct="1">
        <a:spcBef>
          <a:spcPct val="20000"/>
        </a:spcBef>
        <a:buClr>
          <a:srgbClr val="4C4948"/>
        </a:buClr>
        <a:buFont typeface="Arial" panose="020B0604020202020204" pitchFamily="34" charset="0"/>
        <a:buChar char="•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1pPr>
      <a:lvl2pPr marL="742745" indent="-285677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b="0" i="0" kern="120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2pPr>
      <a:lvl3pPr marL="1142690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•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3pPr>
      <a:lvl4pPr marL="1599760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4pPr>
      <a:lvl5pPr marL="2056831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»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5pPr>
      <a:lvl6pPr marL="2513910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86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61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42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07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15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6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30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382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245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952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659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77">
          <p15:clr>
            <a:srgbClr val="F26B43"/>
          </p15:clr>
        </p15:guide>
        <p15:guide id="2" pos="189" userDrawn="1">
          <p15:clr>
            <a:srgbClr val="F26B43"/>
          </p15:clr>
        </p15:guide>
        <p15:guide id="3" pos="7491" userDrawn="1">
          <p15:clr>
            <a:srgbClr val="F26B43"/>
          </p15:clr>
        </p15:guide>
        <p15:guide id="4" orient="horz" pos="4042">
          <p15:clr>
            <a:srgbClr val="F26B43"/>
          </p15:clr>
        </p15:guide>
        <p15:guide id="5" pos="370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E25AF5CF-E943-43B9-80B9-921FD619AF7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25153748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5" imgW="471" imgH="472" progId="TCLayout.ActiveDocument.1">
                  <p:embed/>
                </p:oleObj>
              </mc:Choice>
              <mc:Fallback>
                <p:oleObj name="think-cell Slide" r:id="rId25" imgW="471" imgH="472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E25AF5CF-E943-43B9-80B9-921FD619AF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8C55F48-2724-4766-B376-4753322AE1A4}"/>
              </a:ext>
            </a:extLst>
          </p:cNvPr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800" b="0" i="0" baseline="0">
              <a:latin typeface="Calibri" panose="020F0502020204030204" pitchFamily="34" charset="0"/>
              <a:ea typeface="メイリオ" panose="020B0604030504040204" pitchFamily="34" charset="-128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611" y="6537948"/>
            <a:ext cx="2848711" cy="17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9751" y="1236664"/>
            <a:ext cx="11124868" cy="4928640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kumimoji="1" lang="en-US" altLang="ja-JP"/>
              <a:t>Master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646196" y="6525345"/>
            <a:ext cx="8114100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rgbClr val="898989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4628" y="6525345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rgbClr val="898989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fld id="{2DAC4898-15C2-4F9A-A4BA-5D85049659F6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タイトル プレースホルダ 1"/>
          <p:cNvSpPr>
            <a:spLocks noGrp="1"/>
          </p:cNvSpPr>
          <p:nvPr>
            <p:ph type="title"/>
          </p:nvPr>
        </p:nvSpPr>
        <p:spPr>
          <a:xfrm>
            <a:off x="527051" y="132770"/>
            <a:ext cx="11137568" cy="703942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kumimoji="1" lang="en-US" altLang="ja-JP"/>
              <a:t>Master title</a:t>
            </a:r>
            <a:endParaRPr kumimoji="1" lang="ja-JP" alt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/>
        </p:nvSpPr>
        <p:spPr>
          <a:xfrm>
            <a:off x="0" y="134939"/>
            <a:ext cx="143339" cy="701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0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  <p:sldLayoutId id="2147484005" r:id="rId15"/>
    <p:sldLayoutId id="2147484006" r:id="rId16"/>
    <p:sldLayoutId id="2147484007" r:id="rId17"/>
    <p:sldLayoutId id="2147484008" r:id="rId18"/>
    <p:sldLayoutId id="2147484009" r:id="rId19"/>
    <p:sldLayoutId id="2147484010" r:id="rId20"/>
    <p:sldLayoutId id="2147484011" r:id="rId2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28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>
          <a:srgbClr val="4C4948"/>
        </a:buClr>
        <a:buFont typeface="Arial" panose="020B0604020202020204" pitchFamily="34" charset="0"/>
        <a:buChar char="•"/>
        <a:defRPr kumimoji="1" sz="26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400" kern="120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•"/>
        <a:defRPr kumimoji="1" sz="22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»"/>
        <a:defRPr kumimoji="1" sz="20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microsoft.com/office/2018/10/relationships/comments" Target="../comments/modernComment_7FF64A5C_D428FDCB.xml"/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7FF64A62_3712A59F.xml"/><Relationship Id="rId1" Type="http://schemas.openxmlformats.org/officeDocument/2006/relationships/slideLayout" Target="../slideLayouts/slideLayout3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microsoft.com/office/2018/10/relationships/comments" Target="../comments/modernComment_7FF64A5E_125D9ED9.xml"/><Relationship Id="rId1" Type="http://schemas.openxmlformats.org/officeDocument/2006/relationships/slideLayout" Target="../slideLayouts/slideLayout3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microsoft.com/office/2018/10/relationships/comments" Target="../comments/modernComment_7FF64A5F_8D204AEB.xml"/><Relationship Id="rId1" Type="http://schemas.openxmlformats.org/officeDocument/2006/relationships/slideLayout" Target="../slideLayouts/slideLayout3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microsoft.com/office/2018/10/relationships/comments" Target="../comments/modernComment_7FF64A61_2D3D8E1E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microsoft.com/office/2018/10/relationships/comments" Target="../comments/modernComment_7FF64A5B_DDA87059.xml"/><Relationship Id="rId1" Type="http://schemas.openxmlformats.org/officeDocument/2006/relationships/slideLayout" Target="../slideLayouts/slideLayout38.xml"/><Relationship Id="rId4" Type="http://schemas.openxmlformats.org/officeDocument/2006/relationships/hyperlink" Target="https://mytakeda.sharepoint.com/:i:/r/sites/GEMINSIGHTSANDANALYTICS/Shared%20Documents/Data/CDP/CX%20Data%20Hub/Matomo/01%20Data%20Models/Matomo.drawio.png?csf=1&amp;web=1&amp;e=ZRCow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E021156-F368-D547-AC64-C8467A339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730" y="2303030"/>
            <a:ext cx="4354731" cy="2299792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en-GB" sz="4000" err="1"/>
              <a:t>Matomo</a:t>
            </a:r>
            <a:r>
              <a:rPr lang="en-GB" sz="4000"/>
              <a:t> in EDB</a:t>
            </a:r>
            <a:endParaRPr lang="en-JP" sz="4000"/>
          </a:p>
        </p:txBody>
      </p:sp>
      <p:pic>
        <p:nvPicPr>
          <p:cNvPr id="9" name="Picture Placeholder 8" descr="A person wearing glasses&#10;&#10;Description automatically generated with medium confidence">
            <a:extLst>
              <a:ext uri="{FF2B5EF4-FFF2-40B4-BE49-F238E27FC236}">
                <a16:creationId xmlns:a16="http://schemas.microsoft.com/office/drawing/2014/main" id="{75D1F468-3F0E-9D40-B570-01FB85995A8A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/>
        </p:blipFill>
        <p:spPr/>
      </p:pic>
    </p:spTree>
    <p:extLst>
      <p:ext uri="{BB962C8B-B14F-4D97-AF65-F5344CB8AC3E}">
        <p14:creationId xmlns:p14="http://schemas.microsoft.com/office/powerpoint/2010/main" val="411416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15D79B-5CB5-9F2A-D26E-E5176231D50C}"/>
              </a:ext>
            </a:extLst>
          </p:cNvPr>
          <p:cNvSpPr txBox="1"/>
          <p:nvPr/>
        </p:nvSpPr>
        <p:spPr>
          <a:xfrm>
            <a:off x="645952" y="290263"/>
            <a:ext cx="1105669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/>
              <a:t>Basic Measures and data are now available in the model. (mostly count of session and Actions/events).</a:t>
            </a:r>
          </a:p>
          <a:p>
            <a:endParaRPr lang="en-GB" sz="1600"/>
          </a:p>
          <a:p>
            <a:r>
              <a:rPr lang="en-GB" sz="1600"/>
              <a:t>There are a few things that came up when modelling this basic version:</a:t>
            </a:r>
          </a:p>
          <a:p>
            <a:r>
              <a:rPr lang="en-GB" sz="1600"/>
              <a:t>•	The model was built on the assumption that there could be Sessions without Actions/events (and vice versa) – that is not the case currently. Meaning that upon confirmation with </a:t>
            </a:r>
            <a:r>
              <a:rPr lang="en-GB" sz="1600" err="1"/>
              <a:t>Matomo</a:t>
            </a:r>
            <a:r>
              <a:rPr lang="en-GB" sz="1600"/>
              <a:t> that there will be no Sessions without Actions/events we should model accordingly.</a:t>
            </a:r>
          </a:p>
          <a:p>
            <a:r>
              <a:rPr lang="en-GB" sz="1600"/>
              <a:t>•	Campaign currently in EDB is always “unknown”. This means that either:</a:t>
            </a:r>
          </a:p>
          <a:p>
            <a:r>
              <a:rPr lang="en-GB" sz="1600"/>
              <a:t>o	There is no link between SMILE Campaign and the site campaign – and product cannot be obtained from the campaign</a:t>
            </a:r>
          </a:p>
          <a:p>
            <a:r>
              <a:rPr lang="en-GB" sz="1600"/>
              <a:t>o	There is indirect link between both:</a:t>
            </a:r>
          </a:p>
          <a:p>
            <a:r>
              <a:rPr lang="en-GB" sz="1600"/>
              <a:t>	Mapping file needs to be build to link the campaigns</a:t>
            </a:r>
          </a:p>
          <a:p>
            <a:r>
              <a:rPr lang="en-GB" sz="1600"/>
              <a:t>	Sites campaign id needs to be built so that a link can be established</a:t>
            </a:r>
          </a:p>
          <a:p>
            <a:r>
              <a:rPr lang="en-GB" sz="1600"/>
              <a:t>•	There is no direct product association. This likely can be built based on the sites (for some) but surely multiple products can be looked at  in a given site and it will depend on the page/video/… </a:t>
            </a:r>
          </a:p>
          <a:p>
            <a:r>
              <a:rPr lang="en-GB" sz="1600"/>
              <a:t>•	</a:t>
            </a:r>
            <a:r>
              <a:rPr lang="en-GB" sz="1600" dirty="0">
                <a:solidFill>
                  <a:srgbClr val="FF0000"/>
                </a:solidFill>
              </a:rPr>
              <a:t>We need to understand what </a:t>
            </a:r>
            <a:r>
              <a:rPr lang="en-GB" sz="1600" dirty="0" err="1">
                <a:solidFill>
                  <a:srgbClr val="FF0000"/>
                </a:solidFill>
              </a:rPr>
              <a:t>timezone</a:t>
            </a:r>
            <a:r>
              <a:rPr lang="en-GB" sz="1600" dirty="0">
                <a:solidFill>
                  <a:srgbClr val="FF0000"/>
                </a:solidFill>
              </a:rPr>
              <a:t> the data is recorded in – this will likely depend on the site if not UTC for all. There is also a local time, but is likely not useful for most measures.</a:t>
            </a:r>
          </a:p>
          <a:p>
            <a:r>
              <a:rPr lang="en-GB" sz="1600" dirty="0">
                <a:solidFill>
                  <a:srgbClr val="FF0000"/>
                </a:solidFill>
              </a:rPr>
              <a:t>•	Data being considered currently the “Server Date Time” of each session. Other candidates include first and last action time - There are sessions that span multiple dates based on this.</a:t>
            </a:r>
          </a:p>
          <a:p>
            <a:r>
              <a:rPr lang="en-GB" sz="1600"/>
              <a:t>•	Candidates for excluding test:</a:t>
            </a:r>
          </a:p>
          <a:p>
            <a:r>
              <a:rPr lang="en-GB" sz="1600"/>
              <a:t>o	Some sites are dev/test</a:t>
            </a:r>
          </a:p>
          <a:p>
            <a:r>
              <a:rPr lang="en-GB" sz="1600"/>
              <a:t>o	Campaign Source has some “Test”</a:t>
            </a:r>
          </a:p>
          <a:p>
            <a:r>
              <a:rPr lang="en-GB" sz="1600"/>
              <a:t>o	Campaign Placement has </a:t>
            </a:r>
            <a:r>
              <a:rPr lang="en-GB" sz="1600" err="1"/>
              <a:t>takedatest</a:t>
            </a:r>
            <a:endParaRPr lang="en-GB" sz="1600"/>
          </a:p>
          <a:p>
            <a:r>
              <a:rPr lang="en-GB" sz="1600"/>
              <a:t>o	Campaign Group has some test</a:t>
            </a:r>
          </a:p>
          <a:p>
            <a:r>
              <a:rPr lang="en-GB" sz="1600"/>
              <a:t>•	There is no data identified as Ireland – Is this expected?</a:t>
            </a:r>
          </a:p>
          <a:p>
            <a:r>
              <a:rPr lang="en-GB" sz="1600"/>
              <a:t>•	We need to understand where is the Country coming from, if this is by site?</a:t>
            </a:r>
          </a:p>
          <a:p>
            <a:r>
              <a:rPr lang="en-GB" sz="1600"/>
              <a:t>•	There are very few Session linked to SMILE HCPs.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1C2BC8-868B-BC47-8417-CC716F62D5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375" y="4911361"/>
            <a:ext cx="3700462" cy="94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45620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1E5F9B-C988-ADA0-3A2C-D12EB06AA043}"/>
              </a:ext>
            </a:extLst>
          </p:cNvPr>
          <p:cNvSpPr txBox="1"/>
          <p:nvPr/>
        </p:nvSpPr>
        <p:spPr>
          <a:xfrm>
            <a:off x="503339" y="377504"/>
            <a:ext cx="8400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/>
              <a:t>KPIs we would want to track in OCE Dashboard (All metrics with known HCPs)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FF73A8-B8B8-ECEE-A9B6-ECF5271128DD}"/>
              </a:ext>
            </a:extLst>
          </p:cNvPr>
          <p:cNvSpPr txBox="1"/>
          <p:nvPr/>
        </p:nvSpPr>
        <p:spPr>
          <a:xfrm>
            <a:off x="503339" y="948690"/>
            <a:ext cx="1160197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/>
              <a:t>Reach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Create Web as a channel type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# of known HCPs reached and # Reaches with known HCPs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Acquisition with breakdown of </a:t>
            </a:r>
            <a:r>
              <a:rPr lang="en-GB" sz="1600" err="1"/>
              <a:t>mtm_parameters</a:t>
            </a:r>
            <a:r>
              <a:rPr lang="en-GB" sz="1600"/>
              <a:t> (source, medium,  campaign, content) and </a:t>
            </a:r>
            <a:r>
              <a:rPr lang="en-GB" sz="1600">
                <a:solidFill>
                  <a:srgbClr val="C00000"/>
                </a:solidFill>
              </a:rPr>
              <a:t>Metrics detailed in </a:t>
            </a:r>
          </a:p>
          <a:p>
            <a:r>
              <a:rPr lang="en-GB" sz="1600">
                <a:solidFill>
                  <a:srgbClr val="C00000"/>
                </a:solidFill>
              </a:rPr>
              <a:t>“Acquisition” slide 13</a:t>
            </a:r>
          </a:p>
          <a:p>
            <a:endParaRPr lang="en-GB" sz="1600"/>
          </a:p>
          <a:p>
            <a:r>
              <a:rPr lang="en-GB" sz="1600" b="1" u="sng"/>
              <a:t>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By Channel. </a:t>
            </a:r>
            <a:r>
              <a:rPr lang="en-GB" sz="1600">
                <a:solidFill>
                  <a:srgbClr val="C00000"/>
                </a:solidFill>
              </a:rPr>
              <a:t>Metrics detailed in “Behaviour slide” slide 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/>
          </a:p>
          <a:p>
            <a:r>
              <a:rPr lang="en-GB" sz="1600" b="1" u="sng"/>
              <a:t>Conversion (Goals and Premium Engagement- </a:t>
            </a:r>
            <a:r>
              <a:rPr lang="en-GB" sz="1600" i="1" u="sng">
                <a:solidFill>
                  <a:srgbClr val="C00000"/>
                </a:solidFill>
              </a:rPr>
              <a:t>both in “Goal Name” table</a:t>
            </a:r>
            <a:r>
              <a:rPr lang="en-GB" sz="1600" b="1" u="sng"/>
              <a:t>) </a:t>
            </a:r>
            <a:r>
              <a:rPr lang="en-GB" sz="1600" i="1" u="sng">
                <a:solidFill>
                  <a:srgbClr val="C00000"/>
                </a:solidFill>
              </a:rPr>
              <a:t>Is the measure “#</a:t>
            </a:r>
            <a:r>
              <a:rPr lang="en-GB" sz="1600" i="1" u="sng" err="1">
                <a:solidFill>
                  <a:srgbClr val="C00000"/>
                </a:solidFill>
              </a:rPr>
              <a:t>Matomo</a:t>
            </a:r>
            <a:r>
              <a:rPr lang="en-GB" sz="1600" i="1" u="sng">
                <a:solidFill>
                  <a:srgbClr val="C00000"/>
                </a:solidFill>
              </a:rPr>
              <a:t> Actions &amp; Events”</a:t>
            </a:r>
            <a:r>
              <a:rPr lang="en-GB" sz="1600" i="1" u="sng" dirty="0">
                <a:solidFill>
                  <a:srgbClr val="C00000"/>
                </a:solidFill>
              </a:rPr>
              <a:t> linked to goals?</a:t>
            </a:r>
            <a:endParaRPr lang="en-GB" sz="1600" b="1" u="sng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# and % Takeda ID registrations + no consent. Can we identify this metric and # that actually successfully registered and ended up in SMILE with Takeda ID? Or does Takeda ID automatically get generated regardless of whether HCP becomes a lead?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/>
              <a:t>sign up&gt;matched in SMILE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/>
              <a:t>sign up&gt;lead&gt;matched in SMILE</a:t>
            </a:r>
          </a:p>
          <a:p>
            <a:pPr lvl="1"/>
            <a:endParaRPr lang="en-GB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# and % Successful Takeda ID registrations + consent. Can we identify this metric and </a:t>
            </a:r>
            <a:r>
              <a:rPr lang="en-GB" sz="1600" u="sng"/>
              <a:t>new </a:t>
            </a:r>
            <a:r>
              <a:rPr lang="en-GB" sz="1600"/>
              <a:t>signups and </a:t>
            </a:r>
            <a:r>
              <a:rPr lang="en-GB" sz="1600" u="sng"/>
              <a:t>new</a:t>
            </a:r>
            <a:r>
              <a:rPr lang="en-GB" sz="1600"/>
              <a:t> consent that ended up in SMILE (someone could sign up and click to consent, but might already have consent in SMILE &gt; will not result in new consent):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/>
              <a:t>sign up&gt;matched in SMILE + consent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/>
              <a:t>sign up&gt;lead&gt;matched in SMILE + consent</a:t>
            </a:r>
          </a:p>
          <a:p>
            <a:pPr lvl="1"/>
            <a:endParaRPr lang="en-GB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# and % successful event signups </a:t>
            </a:r>
            <a:r>
              <a:rPr lang="en-GB" sz="1600" i="1"/>
              <a:t>(where applicable)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# and % successful completion of form </a:t>
            </a:r>
            <a:r>
              <a:rPr lang="en-GB" sz="1600" err="1"/>
              <a:t>ie</a:t>
            </a:r>
            <a:r>
              <a:rPr lang="en-GB" sz="1600"/>
              <a:t> request call back </a:t>
            </a:r>
            <a:r>
              <a:rPr lang="en-GB" sz="1600" i="1"/>
              <a:t>(where applicable) </a:t>
            </a:r>
            <a:r>
              <a:rPr lang="en-GB" sz="1600"/>
              <a:t>Forms table exists</a:t>
            </a:r>
            <a:endParaRPr lang="en-GB" sz="1600" i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Other conversions specific to the websites: </a:t>
            </a:r>
            <a:r>
              <a:rPr lang="en-GB" sz="1600" err="1"/>
              <a:t>I.e</a:t>
            </a:r>
            <a:r>
              <a:rPr lang="en-GB" sz="1600"/>
              <a:t> Uncover Dengue- country clicks, fact sheet downloads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C7BE6D-DAB3-8B26-C319-985B13BD9965}"/>
              </a:ext>
            </a:extLst>
          </p:cNvPr>
          <p:cNvSpPr txBox="1"/>
          <p:nvPr/>
        </p:nvSpPr>
        <p:spPr>
          <a:xfrm>
            <a:off x="4703431" y="853814"/>
            <a:ext cx="6753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How do we link to filters? Target filter, segmentation filter, channel etc</a:t>
            </a:r>
          </a:p>
        </p:txBody>
      </p:sp>
    </p:spTree>
    <p:extLst>
      <p:ext uri="{BB962C8B-B14F-4D97-AF65-F5344CB8AC3E}">
        <p14:creationId xmlns:p14="http://schemas.microsoft.com/office/powerpoint/2010/main" val="92396892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4AAE9-AFDA-67BF-91EF-066829125397}"/>
              </a:ext>
            </a:extLst>
          </p:cNvPr>
          <p:cNvSpPr txBox="1"/>
          <p:nvPr/>
        </p:nvSpPr>
        <p:spPr>
          <a:xfrm>
            <a:off x="847201" y="937427"/>
            <a:ext cx="10703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URL field – Looks like we are getting other countries data, C user drives, dev pages? Example Uncover Dengue United Kingdom – GB, selected, </a:t>
            </a:r>
            <a:r>
              <a:rPr lang="en-GB" err="1"/>
              <a:t>urls</a:t>
            </a:r>
            <a:r>
              <a:rPr lang="en-GB"/>
              <a:t> include Spanish links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04A6EE-8155-BFF4-1649-9212CF6A2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111" y="2079124"/>
            <a:ext cx="8724025" cy="43575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6D0D42-39B5-AAC2-3BD0-E88961BA40D4}"/>
              </a:ext>
            </a:extLst>
          </p:cNvPr>
          <p:cNvSpPr txBox="1"/>
          <p:nvPr/>
        </p:nvSpPr>
        <p:spPr>
          <a:xfrm>
            <a:off x="1127121" y="1583758"/>
            <a:ext cx="8340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Need to apply “Source Country Code” is GB – </a:t>
            </a:r>
            <a:r>
              <a:rPr lang="en-GB" dirty="0">
                <a:solidFill>
                  <a:srgbClr val="FF0000"/>
                </a:solidFill>
              </a:rPr>
              <a:t>Can other countries data be filtered out?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17F35-4AD7-C009-6DA8-EA1531D0B80B}"/>
              </a:ext>
            </a:extLst>
          </p:cNvPr>
          <p:cNvSpPr txBox="1"/>
          <p:nvPr/>
        </p:nvSpPr>
        <p:spPr>
          <a:xfrm>
            <a:off x="352338" y="148645"/>
            <a:ext cx="1255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Site Names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24C27E-53AD-F76D-616D-8C187173F835}"/>
              </a:ext>
            </a:extLst>
          </p:cNvPr>
          <p:cNvSpPr txBox="1"/>
          <p:nvPr/>
        </p:nvSpPr>
        <p:spPr>
          <a:xfrm>
            <a:off x="1917576" y="626727"/>
            <a:ext cx="899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Could we manually map the websites to the parent product?? – no RDH has multiple products</a:t>
            </a:r>
          </a:p>
        </p:txBody>
      </p:sp>
    </p:spTree>
    <p:extLst>
      <p:ext uri="{BB962C8B-B14F-4D97-AF65-F5344CB8AC3E}">
        <p14:creationId xmlns:p14="http://schemas.microsoft.com/office/powerpoint/2010/main" val="3081254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E17F35-4AD7-C009-6DA8-EA1531D0B80B}"/>
              </a:ext>
            </a:extLst>
          </p:cNvPr>
          <p:cNvSpPr txBox="1"/>
          <p:nvPr/>
        </p:nvSpPr>
        <p:spPr>
          <a:xfrm>
            <a:off x="352338" y="148645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Acquisition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76A952-80E0-2E84-1232-7C3A335FBB89}"/>
              </a:ext>
            </a:extLst>
          </p:cNvPr>
          <p:cNvSpPr txBox="1"/>
          <p:nvPr/>
        </p:nvSpPr>
        <p:spPr>
          <a:xfrm>
            <a:off x="637564" y="683513"/>
            <a:ext cx="10534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err="1"/>
              <a:t>Mtm_content</a:t>
            </a:r>
            <a:r>
              <a:rPr lang="en-GB"/>
              <a:t> parameter not available in EDB. </a:t>
            </a:r>
            <a:r>
              <a:rPr lang="en-GB" sz="1400" b="0" i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When you are testing multiple ads, and would include the name of each ad to see which was most effective for driving traffic</a:t>
            </a:r>
            <a:endParaRPr lang="en-GB" i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78DD92-9E3B-AF95-26D7-158B6E8A4DB9}"/>
              </a:ext>
            </a:extLst>
          </p:cNvPr>
          <p:cNvSpPr txBox="1"/>
          <p:nvPr/>
        </p:nvSpPr>
        <p:spPr>
          <a:xfrm>
            <a:off x="637564" y="1303710"/>
            <a:ext cx="113586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/>
              <a:t>Measures to be created by channel/referrer types (campaigns, direct, search, social, website) for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# Visits </a:t>
            </a:r>
            <a:r>
              <a:rPr lang="en-GB" sz="1400" i="1"/>
              <a:t>(Is this  # </a:t>
            </a:r>
            <a:r>
              <a:rPr lang="en-GB" sz="1400" i="1" err="1"/>
              <a:t>Matomo</a:t>
            </a:r>
            <a:r>
              <a:rPr lang="en-GB" sz="1400" i="1"/>
              <a:t> Session Distinct Visitors)</a:t>
            </a:r>
            <a:endParaRPr lang="en-GB" sz="140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#actions </a:t>
            </a:r>
            <a:r>
              <a:rPr lang="en-GB" sz="1400" i="1"/>
              <a:t>(Is this # </a:t>
            </a:r>
            <a:r>
              <a:rPr lang="en-GB" sz="1400" i="1" err="1"/>
              <a:t>Matomo</a:t>
            </a:r>
            <a:r>
              <a:rPr lang="en-GB" sz="1400" i="1"/>
              <a:t> Actions and Events)</a:t>
            </a:r>
            <a:endParaRPr lang="en-GB" sz="140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actions per visit avg.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time on website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bounce rate </a:t>
            </a:r>
            <a:r>
              <a:rPr lang="en-GB" sz="1400">
                <a:solidFill>
                  <a:srgbClr val="FF0000"/>
                </a:solidFill>
              </a:rPr>
              <a:t>(can’t see this in tables, is this available?)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% and # conversions, goal completions. % goal completions – of those that end up on site, how many completed goals by channel (</a:t>
            </a:r>
            <a:r>
              <a:rPr lang="en-GB" sz="1400" err="1"/>
              <a:t>ie</a:t>
            </a:r>
            <a:r>
              <a:rPr lang="en-GB" sz="1400"/>
              <a:t> % from a specific campaign that completed Takeda ID registrations with consent)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6458DE-0B01-8989-44C6-9E9988ECD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558" y="3119592"/>
            <a:ext cx="5113352" cy="27274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94EF051-4943-6799-96E8-B305D069530D}"/>
              </a:ext>
            </a:extLst>
          </p:cNvPr>
          <p:cNvSpPr txBox="1"/>
          <p:nvPr/>
        </p:nvSpPr>
        <p:spPr>
          <a:xfrm>
            <a:off x="6882904" y="4113998"/>
            <a:ext cx="259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Screenshot from </a:t>
            </a:r>
            <a:r>
              <a:rPr lang="en-GB" err="1"/>
              <a:t>Matomo</a:t>
            </a:r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47C221-403B-83D9-ED42-6A44881FF7FE}"/>
              </a:ext>
            </a:extLst>
          </p:cNvPr>
          <p:cNvSpPr txBox="1"/>
          <p:nvPr/>
        </p:nvSpPr>
        <p:spPr>
          <a:xfrm>
            <a:off x="979272" y="5851321"/>
            <a:ext cx="11092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How is # </a:t>
            </a:r>
            <a:r>
              <a:rPr lang="en-GB" err="1">
                <a:solidFill>
                  <a:srgbClr val="FF0000"/>
                </a:solidFill>
              </a:rPr>
              <a:t>Matomo</a:t>
            </a:r>
            <a:r>
              <a:rPr lang="en-GB">
                <a:solidFill>
                  <a:srgbClr val="FF0000"/>
                </a:solidFill>
              </a:rPr>
              <a:t> Session Distinct Visitors worked out? – If new session (user clears cookies), would they be counted</a:t>
            </a:r>
          </a:p>
          <a:p>
            <a:r>
              <a:rPr lang="en-GB">
                <a:solidFill>
                  <a:srgbClr val="FF0000"/>
                </a:solidFill>
              </a:rPr>
              <a:t>as new distinct visitor? Does it also include the # linked HCPs or is this only # unknown visitors (#linked HCPs + </a:t>
            </a:r>
          </a:p>
          <a:p>
            <a:r>
              <a:rPr lang="en-GB">
                <a:solidFill>
                  <a:srgbClr val="FF0000"/>
                </a:solidFill>
              </a:rPr>
              <a:t># unknown Visitors </a:t>
            </a:r>
            <a:r>
              <a:rPr lang="en-GB" u="sng">
                <a:solidFill>
                  <a:srgbClr val="FF0000"/>
                </a:solidFill>
              </a:rPr>
              <a:t>OR </a:t>
            </a:r>
            <a:r>
              <a:rPr lang="en-GB">
                <a:solidFill>
                  <a:srgbClr val="FF0000"/>
                </a:solidFill>
              </a:rPr>
              <a:t> #unknown visitors only?</a:t>
            </a:r>
          </a:p>
        </p:txBody>
      </p:sp>
    </p:spTree>
    <p:extLst>
      <p:ext uri="{BB962C8B-B14F-4D97-AF65-F5344CB8AC3E}">
        <p14:creationId xmlns:p14="http://schemas.microsoft.com/office/powerpoint/2010/main" val="236770378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E17F35-4AD7-C009-6DA8-EA1531D0B80B}"/>
              </a:ext>
            </a:extLst>
          </p:cNvPr>
          <p:cNvSpPr txBox="1"/>
          <p:nvPr/>
        </p:nvSpPr>
        <p:spPr>
          <a:xfrm>
            <a:off x="352338" y="148645"/>
            <a:ext cx="1157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Behaviour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78DD92-9E3B-AF95-26D7-158B6E8A4DB9}"/>
              </a:ext>
            </a:extLst>
          </p:cNvPr>
          <p:cNvSpPr txBox="1"/>
          <p:nvPr/>
        </p:nvSpPr>
        <p:spPr>
          <a:xfrm>
            <a:off x="4591255" y="1081886"/>
            <a:ext cx="66950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/>
              <a:t>Can we look at the following measures for each page: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# Visits </a:t>
            </a:r>
            <a:r>
              <a:rPr lang="en-GB" sz="1400" i="1"/>
              <a:t>(Is this  # </a:t>
            </a:r>
            <a:r>
              <a:rPr lang="en-GB" sz="1400" i="1" err="1"/>
              <a:t>Matomo</a:t>
            </a:r>
            <a:r>
              <a:rPr lang="en-GB" sz="1400" i="1"/>
              <a:t> Session Distinct Visitors)</a:t>
            </a:r>
            <a:endParaRPr lang="en-GB" sz="140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# page views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Average time of page </a:t>
            </a:r>
            <a:r>
              <a:rPr lang="en-GB" sz="1400">
                <a:solidFill>
                  <a:srgbClr val="FF0000"/>
                </a:solidFill>
              </a:rPr>
              <a:t>(“Time spent” doesn’t currently look like its linked)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bounce rate </a:t>
            </a:r>
            <a:r>
              <a:rPr lang="en-GB" sz="1400">
                <a:solidFill>
                  <a:srgbClr val="FF0000"/>
                </a:solidFill>
              </a:rPr>
              <a:t>(can’t see this in tables, is this available?) </a:t>
            </a:r>
            <a:r>
              <a:rPr lang="en-GB" sz="1400"/>
              <a:t>- % that landed on this page and left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#Events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Exit rate (% of visits that left after this page)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% and # conversions, goal completions. % goal completions – of those that end up on site, how many completed goals by channel (</a:t>
            </a:r>
            <a:r>
              <a:rPr lang="en-GB" sz="1400" err="1"/>
              <a:t>ie</a:t>
            </a:r>
            <a:r>
              <a:rPr lang="en-GB" sz="1400"/>
              <a:t> % from a specific campaign that completed Takeda ID registrations with consent)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4EF051-4943-6799-96E8-B305D069530D}"/>
              </a:ext>
            </a:extLst>
          </p:cNvPr>
          <p:cNvSpPr txBox="1"/>
          <p:nvPr/>
        </p:nvSpPr>
        <p:spPr>
          <a:xfrm>
            <a:off x="6875040" y="4732814"/>
            <a:ext cx="259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Screenshot from </a:t>
            </a:r>
            <a:r>
              <a:rPr lang="en-GB" err="1"/>
              <a:t>Matomo</a:t>
            </a:r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3B5B66-E340-4A8F-A2BB-32C96AD1B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415" y="693267"/>
            <a:ext cx="3302712" cy="2850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1AEEF6-0AE7-91C8-AFD8-B6E06398E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137" y="3910875"/>
            <a:ext cx="6229758" cy="238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25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E17F35-4AD7-C009-6DA8-EA1531D0B80B}"/>
              </a:ext>
            </a:extLst>
          </p:cNvPr>
          <p:cNvSpPr txBox="1"/>
          <p:nvPr/>
        </p:nvSpPr>
        <p:spPr>
          <a:xfrm>
            <a:off x="352338" y="148645"/>
            <a:ext cx="353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Behaviour – Events and Downloads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CDE7AA-17AD-C842-2E1F-7F74104DC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1668" y="849477"/>
            <a:ext cx="6515100" cy="2438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9402C2-400B-DD55-4E2C-1320E06F1D0A}"/>
              </a:ext>
            </a:extLst>
          </p:cNvPr>
          <p:cNvSpPr txBox="1"/>
          <p:nvPr/>
        </p:nvSpPr>
        <p:spPr>
          <a:xfrm>
            <a:off x="668283" y="3692617"/>
            <a:ext cx="112703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Can we show # events (linked, non-linked HCPs) by events (“event name”, category, action, type) that happened on </a:t>
            </a:r>
          </a:p>
          <a:p>
            <a:r>
              <a:rPr lang="en-GB"/>
              <a:t>each page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</a:rPr>
              <a:t>Is the definition of action and event the same?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</a:rPr>
              <a:t>What does “Media” table refer to, is this videos on the website? Is this linked to Brightcove?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GB" dirty="0">
                <a:solidFill>
                  <a:srgbClr val="FF0000"/>
                </a:solidFill>
                <a:highlight>
                  <a:srgbClr val="FFFF00"/>
                </a:highlight>
              </a:rPr>
              <a:t>Conversion page – by source, medium, campaign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2582BA-2223-AB92-7C26-78C6E193A79C}"/>
              </a:ext>
            </a:extLst>
          </p:cNvPr>
          <p:cNvCxnSpPr/>
          <p:nvPr/>
        </p:nvCxnSpPr>
        <p:spPr>
          <a:xfrm>
            <a:off x="1947496" y="2743200"/>
            <a:ext cx="2612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A8BBD8F-DAD9-0E6B-895A-265E2C8CCE15}"/>
              </a:ext>
            </a:extLst>
          </p:cNvPr>
          <p:cNvSpPr txBox="1"/>
          <p:nvPr/>
        </p:nvSpPr>
        <p:spPr>
          <a:xfrm>
            <a:off x="561344" y="2558534"/>
            <a:ext cx="16633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Event name</a:t>
            </a:r>
          </a:p>
          <a:p>
            <a:r>
              <a:rPr lang="en-GB" err="1"/>
              <a:t>Ie</a:t>
            </a:r>
            <a:r>
              <a:rPr lang="en-GB"/>
              <a:t> scroll 25%,</a:t>
            </a:r>
          </a:p>
          <a:p>
            <a:r>
              <a:rPr lang="en-GB"/>
              <a:t>Click, download</a:t>
            </a:r>
          </a:p>
        </p:txBody>
      </p:sp>
    </p:spTree>
    <p:extLst>
      <p:ext uri="{BB962C8B-B14F-4D97-AF65-F5344CB8AC3E}">
        <p14:creationId xmlns:p14="http://schemas.microsoft.com/office/powerpoint/2010/main" val="75900879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6F312-B18F-4AC1-A69F-0D90EC157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CX Datahub Datasets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0340D-CAC1-4E38-BF63-A9CB1F2BD5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49084" y="994854"/>
            <a:ext cx="6243545" cy="478889"/>
          </a:xfrm>
        </p:spPr>
        <p:txBody>
          <a:bodyPr>
            <a:normAutofit fontScale="85000" lnSpcReduction="10000"/>
          </a:bodyPr>
          <a:lstStyle/>
          <a:p>
            <a:r>
              <a:rPr lang="en-US" sz="2400">
                <a:solidFill>
                  <a:schemeClr val="tx1"/>
                </a:solidFill>
              </a:rPr>
              <a:t>Following Datasets are available as part of CX Data Hub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C344C88-F464-4C27-A0A8-1A45EA045570}"/>
              </a:ext>
            </a:extLst>
          </p:cNvPr>
          <p:cNvSpPr/>
          <p:nvPr/>
        </p:nvSpPr>
        <p:spPr>
          <a:xfrm>
            <a:off x="2207128" y="1518869"/>
            <a:ext cx="2167847" cy="49888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5E20DBA-E000-422D-964D-0B5E54A0880C}"/>
              </a:ext>
            </a:extLst>
          </p:cNvPr>
          <p:cNvSpPr/>
          <p:nvPr/>
        </p:nvSpPr>
        <p:spPr>
          <a:xfrm>
            <a:off x="4578746" y="1534286"/>
            <a:ext cx="2167847" cy="49888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5E6355-2C9B-4D88-A623-C0E561E0037E}"/>
              </a:ext>
            </a:extLst>
          </p:cNvPr>
          <p:cNvSpPr txBox="1"/>
          <p:nvPr/>
        </p:nvSpPr>
        <p:spPr>
          <a:xfrm>
            <a:off x="2510687" y="2406751"/>
            <a:ext cx="16206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Tables considered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Website: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 location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Devices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Web application: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 location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Devices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</a:t>
            </a:r>
          </a:p>
        </p:txBody>
      </p:sp>
      <p:pic>
        <p:nvPicPr>
          <p:cNvPr id="1026" name="Picture 2" descr="Enterprise Online Survey Software &amp; Tools - Alchemer">
            <a:extLst>
              <a:ext uri="{FF2B5EF4-FFF2-40B4-BE49-F238E27FC236}">
                <a16:creationId xmlns:a16="http://schemas.microsoft.com/office/drawing/2014/main" id="{04AE0F98-1C18-2749-F37E-C009AB977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690" y="1869994"/>
            <a:ext cx="1349735" cy="32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uides - Analytics Platform - Matomo">
            <a:extLst>
              <a:ext uri="{FF2B5EF4-FFF2-40B4-BE49-F238E27FC236}">
                <a16:creationId xmlns:a16="http://schemas.microsoft.com/office/drawing/2014/main" id="{70FD3A5D-D326-8DA6-AAD0-2385B6274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793" y="1640608"/>
            <a:ext cx="1436240" cy="70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3DD2D90-DC83-2623-6D4E-9F938B153F3B}"/>
              </a:ext>
            </a:extLst>
          </p:cNvPr>
          <p:cNvSpPr txBox="1"/>
          <p:nvPr/>
        </p:nvSpPr>
        <p:spPr>
          <a:xfrm>
            <a:off x="4824373" y="2406751"/>
            <a:ext cx="17948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Tables considered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Survey question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Survey response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47A65C2-E466-70E0-B2DB-6DD52D3DA670}"/>
              </a:ext>
            </a:extLst>
          </p:cNvPr>
          <p:cNvSpPr/>
          <p:nvPr/>
        </p:nvSpPr>
        <p:spPr>
          <a:xfrm>
            <a:off x="6930052" y="1501628"/>
            <a:ext cx="2167847" cy="49888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5770EF-9AFF-41DD-B7AD-C1775DF7B945}"/>
              </a:ext>
            </a:extLst>
          </p:cNvPr>
          <p:cNvSpPr txBox="1"/>
          <p:nvPr/>
        </p:nvSpPr>
        <p:spPr>
          <a:xfrm>
            <a:off x="7175679" y="2374093"/>
            <a:ext cx="17948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Tables considered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Activity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Annotation keyword targets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Annotation keywords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Annotation keywords sig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Campaign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Category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Country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CRM Product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Document usage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Documents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Document version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Document relationship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Key message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Link target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Match text variation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Product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Open Sans" panose="020B0606030504020204" pitchFamily="34" charset="0"/>
                <a:cs typeface="Open Sans" panose="020B0606030504020204" pitchFamily="34" charset="0"/>
              </a:rPr>
              <a:t>User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2" descr="Veeva Vault Connector for Adobe, Figma, Google, Microsoft, Sketch, WordPress">
            <a:extLst>
              <a:ext uri="{FF2B5EF4-FFF2-40B4-BE49-F238E27FC236}">
                <a16:creationId xmlns:a16="http://schemas.microsoft.com/office/drawing/2014/main" id="{1633AD4D-7D58-56C0-28AC-B616780C9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464" y="1663476"/>
            <a:ext cx="1596608" cy="70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E3B8619-481D-E190-86CF-6904B2D6A84A}"/>
              </a:ext>
            </a:extLst>
          </p:cNvPr>
          <p:cNvSpPr/>
          <p:nvPr/>
        </p:nvSpPr>
        <p:spPr>
          <a:xfrm>
            <a:off x="2063692" y="1384183"/>
            <a:ext cx="2456830" cy="5341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774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6F312-B18F-4AC1-A69F-0D90EC157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KPI’s to be Achieved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0340D-CAC1-4E38-BF63-A9CB1F2BD5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49084" y="994854"/>
            <a:ext cx="6243545" cy="478889"/>
          </a:xfrm>
        </p:spPr>
        <p:txBody>
          <a:bodyPr>
            <a:normAutofit fontScale="92500"/>
          </a:bodyPr>
          <a:lstStyle/>
          <a:p>
            <a:r>
              <a:rPr lang="en-US" sz="2400">
                <a:solidFill>
                  <a:schemeClr val="tx1"/>
                </a:solidFill>
              </a:rPr>
              <a:t>Following are the list of KPI’s for each channel data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C9361EB-F864-4227-A030-5D4BF2ED476C}"/>
              </a:ext>
            </a:extLst>
          </p:cNvPr>
          <p:cNvSpPr/>
          <p:nvPr/>
        </p:nvSpPr>
        <p:spPr>
          <a:xfrm>
            <a:off x="3423119" y="1520577"/>
            <a:ext cx="2167847" cy="49888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C344C88-F464-4C27-A0A8-1A45EA045570}"/>
              </a:ext>
            </a:extLst>
          </p:cNvPr>
          <p:cNvSpPr/>
          <p:nvPr/>
        </p:nvSpPr>
        <p:spPr>
          <a:xfrm>
            <a:off x="5794737" y="1518869"/>
            <a:ext cx="2167847" cy="49888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69AF4F-4A7D-41CE-AC20-2DF22029FA1D}"/>
              </a:ext>
            </a:extLst>
          </p:cNvPr>
          <p:cNvSpPr txBox="1"/>
          <p:nvPr/>
        </p:nvSpPr>
        <p:spPr>
          <a:xfrm>
            <a:off x="3600864" y="2447847"/>
            <a:ext cx="19901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survey responses filled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survey responses filled for each channel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 survey response interaction ratio</a:t>
            </a:r>
          </a:p>
        </p:txBody>
      </p:sp>
      <p:pic>
        <p:nvPicPr>
          <p:cNvPr id="9" name="Picture 4" descr="Guides - Analytics Platform - Matomo">
            <a:extLst>
              <a:ext uri="{FF2B5EF4-FFF2-40B4-BE49-F238E27FC236}">
                <a16:creationId xmlns:a16="http://schemas.microsoft.com/office/drawing/2014/main" id="{5CF54547-2B51-69CF-5B2B-71C097A5E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540" y="1631885"/>
            <a:ext cx="1436240" cy="70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60A493C-BE32-55C6-A0D9-952341A7311B}"/>
              </a:ext>
            </a:extLst>
          </p:cNvPr>
          <p:cNvSpPr txBox="1"/>
          <p:nvPr/>
        </p:nvSpPr>
        <p:spPr>
          <a:xfrm>
            <a:off x="5923808" y="2316784"/>
            <a:ext cx="19097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Visits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Visits in last 6 months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Visits in last 3 months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visitors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Visit duration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visit duration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session duration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total interactions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interactions per session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Avg. interactions per session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time per session</a:t>
            </a:r>
          </a:p>
        </p:txBody>
      </p:sp>
      <p:pic>
        <p:nvPicPr>
          <p:cNvPr id="6" name="Picture 2" descr="Enterprise Online Survey Software &amp; Tools - Alchemer">
            <a:extLst>
              <a:ext uri="{FF2B5EF4-FFF2-40B4-BE49-F238E27FC236}">
                <a16:creationId xmlns:a16="http://schemas.microsoft.com/office/drawing/2014/main" id="{1355858A-DDD8-EAAD-4B0A-55ADFDA50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174" y="1918867"/>
            <a:ext cx="1349735" cy="32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FFAE11C-59C8-9827-83DA-B0254D98468A}"/>
              </a:ext>
            </a:extLst>
          </p:cNvPr>
          <p:cNvSpPr/>
          <p:nvPr/>
        </p:nvSpPr>
        <p:spPr>
          <a:xfrm>
            <a:off x="5650244" y="1384183"/>
            <a:ext cx="2456830" cy="5341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12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762A1E-127D-C34A-83F0-1D413552AD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Matomo – Website Analytics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18C7B-2F7B-7F42-B07E-86EE03FB9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|  Title  |  DD/MM/YY  |  Confidential - for internal use only</a:t>
            </a:r>
            <a:endParaRPr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0B1D2-C95F-124E-96BF-21D4977E88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9B57936-92EF-4126-AE48-1D9D36D15E98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29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915B3024-85A2-42E6-BCB9-ACD0E852383D}"/>
              </a:ext>
            </a:extLst>
          </p:cNvPr>
          <p:cNvSpPr txBox="1">
            <a:spLocks/>
          </p:cNvSpPr>
          <p:nvPr/>
        </p:nvSpPr>
        <p:spPr>
          <a:xfrm>
            <a:off x="11636829" y="6533523"/>
            <a:ext cx="304799" cy="2063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9AC08D-23A9-440E-BCB9-AA1E9877CC38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D08BF7-4E66-49A7-B65A-ED21CCDF426C}"/>
              </a:ext>
            </a:extLst>
          </p:cNvPr>
          <p:cNvSpPr txBox="1">
            <a:spLocks/>
          </p:cNvSpPr>
          <p:nvPr/>
        </p:nvSpPr>
        <p:spPr>
          <a:xfrm>
            <a:off x="485954" y="132770"/>
            <a:ext cx="11137900" cy="7039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b="1">
                <a:solidFill>
                  <a:srgbClr val="FF0000"/>
                </a:solidFill>
              </a:rPr>
              <a:t>Dataset Details : Ingested (Lake Layer : Raw Data)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BA2DD4-24DE-40D0-9DE8-5F0E02DC3461}"/>
              </a:ext>
            </a:extLst>
          </p:cNvPr>
          <p:cNvGraphicFramePr>
            <a:graphicFrameLocks noGrp="1"/>
          </p:cNvGraphicFramePr>
          <p:nvPr/>
        </p:nvGraphicFramePr>
        <p:xfrm>
          <a:off x="775504" y="896862"/>
          <a:ext cx="10613985" cy="1101967"/>
        </p:xfrm>
        <a:graphic>
          <a:graphicData uri="http://schemas.openxmlformats.org/drawingml/2006/table">
            <a:tbl>
              <a:tblPr firstRow="1" bandRow="1"/>
              <a:tblGrid>
                <a:gridCol w="706055">
                  <a:extLst>
                    <a:ext uri="{9D8B030D-6E8A-4147-A177-3AD203B41FA5}">
                      <a16:colId xmlns:a16="http://schemas.microsoft.com/office/drawing/2014/main" val="1695445936"/>
                    </a:ext>
                  </a:extLst>
                </a:gridCol>
                <a:gridCol w="1643302">
                  <a:extLst>
                    <a:ext uri="{9D8B030D-6E8A-4147-A177-3AD203B41FA5}">
                      <a16:colId xmlns:a16="http://schemas.microsoft.com/office/drawing/2014/main" val="1472719247"/>
                    </a:ext>
                  </a:extLst>
                </a:gridCol>
                <a:gridCol w="2533577">
                  <a:extLst>
                    <a:ext uri="{9D8B030D-6E8A-4147-A177-3AD203B41FA5}">
                      <a16:colId xmlns:a16="http://schemas.microsoft.com/office/drawing/2014/main" val="2362753401"/>
                    </a:ext>
                  </a:extLst>
                </a:gridCol>
                <a:gridCol w="1193888">
                  <a:extLst>
                    <a:ext uri="{9D8B030D-6E8A-4147-A177-3AD203B41FA5}">
                      <a16:colId xmlns:a16="http://schemas.microsoft.com/office/drawing/2014/main" val="1654782053"/>
                    </a:ext>
                  </a:extLst>
                </a:gridCol>
                <a:gridCol w="1989031">
                  <a:extLst>
                    <a:ext uri="{9D8B030D-6E8A-4147-A177-3AD203B41FA5}">
                      <a16:colId xmlns:a16="http://schemas.microsoft.com/office/drawing/2014/main" val="433888357"/>
                    </a:ext>
                  </a:extLst>
                </a:gridCol>
                <a:gridCol w="2548132">
                  <a:extLst>
                    <a:ext uri="{9D8B030D-6E8A-4147-A177-3AD203B41FA5}">
                      <a16:colId xmlns:a16="http://schemas.microsoft.com/office/drawing/2014/main" val="4044800391"/>
                    </a:ext>
                  </a:extLst>
                </a:gridCol>
              </a:tblGrid>
              <a:tr h="375261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Sr No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Data Source 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Table Name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Load Strategy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Table Name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245416"/>
                  </a:ext>
                </a:extLst>
              </a:tr>
              <a:tr h="358120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u="none" strike="noStrike">
                          <a:solidFill>
                            <a:srgbClr val="000000"/>
                          </a:solidFill>
                          <a:effectLst/>
                        </a:rPr>
                        <a:t>Matomo</a:t>
                      </a:r>
                      <a:endParaRPr lang="en-US" sz="15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u="none" strike="noStrike">
                          <a:solidFill>
                            <a:srgbClr val="000000"/>
                          </a:solidFill>
                          <a:effectLst/>
                        </a:rPr>
                        <a:t>Daily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Truncate and Load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web_traffic_matomo_src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055660"/>
                  </a:ext>
                </a:extLst>
              </a:tr>
              <a:tr h="368586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u="none" strike="noStrike">
                          <a:solidFill>
                            <a:srgbClr val="000000"/>
                          </a:solidFill>
                          <a:effectLst/>
                        </a:rPr>
                        <a:t>Matomo</a:t>
                      </a:r>
                      <a:endParaRPr lang="en-US" sz="15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web_traffic_matomo_src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u="none" strike="noStrike">
                          <a:solidFill>
                            <a:srgbClr val="000000"/>
                          </a:solidFill>
                          <a:effectLst/>
                        </a:rPr>
                        <a:t>Daily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err="1"/>
                        <a:t>Upsert</a:t>
                      </a:r>
                      <a:endParaRPr lang="en-US" sz="15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web_traffic_matomo_stg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80265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873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915B3024-85A2-42E6-BCB9-ACD0E852383D}"/>
              </a:ext>
            </a:extLst>
          </p:cNvPr>
          <p:cNvSpPr txBox="1">
            <a:spLocks/>
          </p:cNvSpPr>
          <p:nvPr/>
        </p:nvSpPr>
        <p:spPr>
          <a:xfrm>
            <a:off x="11636829" y="6533523"/>
            <a:ext cx="304799" cy="2063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9AC08D-23A9-440E-BCB9-AA1E9877CC38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D08BF7-4E66-49A7-B65A-ED21CCDF426C}"/>
              </a:ext>
            </a:extLst>
          </p:cNvPr>
          <p:cNvSpPr txBox="1">
            <a:spLocks/>
          </p:cNvSpPr>
          <p:nvPr/>
        </p:nvSpPr>
        <p:spPr>
          <a:xfrm>
            <a:off x="485954" y="132770"/>
            <a:ext cx="11137900" cy="7039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b="1">
                <a:solidFill>
                  <a:srgbClr val="FF0000"/>
                </a:solidFill>
              </a:rPr>
              <a:t>Dataset Details : Curated Tables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E80A642-06FC-4921-9C70-9D20B581DB88}"/>
              </a:ext>
            </a:extLst>
          </p:cNvPr>
          <p:cNvGraphicFramePr>
            <a:graphicFrameLocks noGrp="1"/>
          </p:cNvGraphicFramePr>
          <p:nvPr/>
        </p:nvGraphicFramePr>
        <p:xfrm>
          <a:off x="657983" y="833196"/>
          <a:ext cx="10858832" cy="1594485"/>
        </p:xfrm>
        <a:graphic>
          <a:graphicData uri="http://schemas.openxmlformats.org/drawingml/2006/table">
            <a:tbl>
              <a:tblPr firstRow="1" bandRow="1"/>
              <a:tblGrid>
                <a:gridCol w="656127">
                  <a:extLst>
                    <a:ext uri="{9D8B030D-6E8A-4147-A177-3AD203B41FA5}">
                      <a16:colId xmlns:a16="http://schemas.microsoft.com/office/drawing/2014/main" val="2772064570"/>
                    </a:ext>
                  </a:extLst>
                </a:gridCol>
                <a:gridCol w="1804558">
                  <a:extLst>
                    <a:ext uri="{9D8B030D-6E8A-4147-A177-3AD203B41FA5}">
                      <a16:colId xmlns:a16="http://schemas.microsoft.com/office/drawing/2014/main" val="2866092636"/>
                    </a:ext>
                  </a:extLst>
                </a:gridCol>
                <a:gridCol w="2586014">
                  <a:extLst>
                    <a:ext uri="{9D8B030D-6E8A-4147-A177-3AD203B41FA5}">
                      <a16:colId xmlns:a16="http://schemas.microsoft.com/office/drawing/2014/main" val="136956314"/>
                    </a:ext>
                  </a:extLst>
                </a:gridCol>
                <a:gridCol w="1459434">
                  <a:extLst>
                    <a:ext uri="{9D8B030D-6E8A-4147-A177-3AD203B41FA5}">
                      <a16:colId xmlns:a16="http://schemas.microsoft.com/office/drawing/2014/main" val="254378626"/>
                    </a:ext>
                  </a:extLst>
                </a:gridCol>
                <a:gridCol w="1869100">
                  <a:extLst>
                    <a:ext uri="{9D8B030D-6E8A-4147-A177-3AD203B41FA5}">
                      <a16:colId xmlns:a16="http://schemas.microsoft.com/office/drawing/2014/main" val="3771330138"/>
                    </a:ext>
                  </a:extLst>
                </a:gridCol>
                <a:gridCol w="2483599">
                  <a:extLst>
                    <a:ext uri="{9D8B030D-6E8A-4147-A177-3AD203B41FA5}">
                      <a16:colId xmlns:a16="http://schemas.microsoft.com/office/drawing/2014/main" val="1531259982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Sr 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Data Source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Lake Table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Load Strategy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Hub/Mart Table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64076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u="none" strike="noStrike">
                          <a:solidFill>
                            <a:srgbClr val="000000"/>
                          </a:solidFill>
                          <a:effectLst/>
                        </a:rPr>
                        <a:t>Matomo</a:t>
                      </a:r>
                      <a:endParaRPr lang="en-US" sz="15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web_traffic_matomo_stg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Daily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Truncate and Load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ref_geo_matomo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35908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Matomo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web_traffic_matomo_stg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Daily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/>
                        <a:t>Truncate and Load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ref_devices_matomo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04306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Matomo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web_traffic_matomo_stg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Daily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/>
                        <a:t>Truncate and Load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sz="1500" err="1">
                          <a:effectLst/>
                        </a:rPr>
                        <a:t>txn_session_matomo</a:t>
                      </a:r>
                      <a:endParaRPr lang="en-US" sz="15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47428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Matomo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5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web_traffic_matomo_stg</a:t>
                      </a:r>
                      <a:endParaRPr kumimoji="1" lang="en-US" sz="1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Daily</a:t>
                      </a:r>
                    </a:p>
                  </a:txBody>
                  <a:tcPr marL="9323" marR="9323" marT="932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/>
                        <a:t>Truncate and Load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pt-BR" sz="1500">
                          <a:effectLst/>
                        </a:rPr>
                        <a:t>txn_action_matomo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34333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3131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3C3A9E-550C-4F16-B382-125FA0FB31F4}"/>
              </a:ext>
            </a:extLst>
          </p:cNvPr>
          <p:cNvSpPr/>
          <p:nvPr/>
        </p:nvSpPr>
        <p:spPr>
          <a:xfrm>
            <a:off x="2924831" y="1222237"/>
            <a:ext cx="2369841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txn_session_matomo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8B6AB9-0F32-42EF-8C68-075310B99DB0}"/>
              </a:ext>
            </a:extLst>
          </p:cNvPr>
          <p:cNvSpPr/>
          <p:nvPr/>
        </p:nvSpPr>
        <p:spPr>
          <a:xfrm>
            <a:off x="3046832" y="4819386"/>
            <a:ext cx="2177669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Ref_cust_crm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B14AD6-FE4C-4AA5-A336-8FD529F7E08B}"/>
              </a:ext>
            </a:extLst>
          </p:cNvPr>
          <p:cNvSpPr/>
          <p:nvPr/>
        </p:nvSpPr>
        <p:spPr>
          <a:xfrm>
            <a:off x="2754426" y="2464842"/>
            <a:ext cx="2616507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  <a:latin typeface="Calibri" panose="020F0502020204030204" pitchFamily="34" charset="0"/>
              </a:rPr>
              <a:t>ref_geo_matomo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A9D607-F87F-4D55-8434-1F2ACE4AC320}"/>
              </a:ext>
            </a:extLst>
          </p:cNvPr>
          <p:cNvSpPr/>
          <p:nvPr/>
        </p:nvSpPr>
        <p:spPr>
          <a:xfrm>
            <a:off x="3022961" y="3242390"/>
            <a:ext cx="2225412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ref_devices_matomo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99941D-CB5F-4988-9F6B-87B57E8CA167}"/>
              </a:ext>
            </a:extLst>
          </p:cNvPr>
          <p:cNvSpPr/>
          <p:nvPr/>
        </p:nvSpPr>
        <p:spPr>
          <a:xfrm>
            <a:off x="2785931" y="4068334"/>
            <a:ext cx="2616507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ref_geogrpy_intl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0093C76-9BFE-4D5A-BB05-40F1F92CDA29}"/>
              </a:ext>
            </a:extLst>
          </p:cNvPr>
          <p:cNvSpPr/>
          <p:nvPr/>
        </p:nvSpPr>
        <p:spPr>
          <a:xfrm>
            <a:off x="2338080" y="2273161"/>
            <a:ext cx="3547432" cy="333868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EDF9384-49E3-4E9A-8CD9-9EBEFCF9430F}"/>
              </a:ext>
            </a:extLst>
          </p:cNvPr>
          <p:cNvCxnSpPr>
            <a:cxnSpLocks/>
            <a:stCxn id="2" idx="1"/>
            <a:endCxn id="7" idx="3"/>
          </p:cNvCxnSpPr>
          <p:nvPr/>
        </p:nvCxnSpPr>
        <p:spPr>
          <a:xfrm flipH="1">
            <a:off x="5294672" y="1470214"/>
            <a:ext cx="2367324" cy="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47C1598-A879-4DED-A158-F8137855DBB5}"/>
              </a:ext>
            </a:extLst>
          </p:cNvPr>
          <p:cNvCxnSpPr>
            <a:cxnSpLocks/>
            <a:stCxn id="7" idx="2"/>
            <a:endCxn id="47" idx="0"/>
          </p:cNvCxnSpPr>
          <p:nvPr/>
        </p:nvCxnSpPr>
        <p:spPr>
          <a:xfrm>
            <a:off x="4109752" y="1729014"/>
            <a:ext cx="2044" cy="544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itle 1">
            <a:extLst>
              <a:ext uri="{FF2B5EF4-FFF2-40B4-BE49-F238E27FC236}">
                <a16:creationId xmlns:a16="http://schemas.microsoft.com/office/drawing/2014/main" id="{AEF4C087-F998-4FA1-920B-F50727560671}"/>
              </a:ext>
            </a:extLst>
          </p:cNvPr>
          <p:cNvSpPr txBox="1">
            <a:spLocks/>
          </p:cNvSpPr>
          <p:nvPr/>
        </p:nvSpPr>
        <p:spPr>
          <a:xfrm>
            <a:off x="497529" y="132770"/>
            <a:ext cx="11137900" cy="5375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b="1">
                <a:solidFill>
                  <a:srgbClr val="FF0000"/>
                </a:solidFill>
              </a:rPr>
              <a:t>Matomo ERD – Data model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05BBD6-6D6F-4347-AFD9-3A71A6FA32BB}"/>
              </a:ext>
            </a:extLst>
          </p:cNvPr>
          <p:cNvSpPr/>
          <p:nvPr/>
        </p:nvSpPr>
        <p:spPr>
          <a:xfrm>
            <a:off x="8184751" y="3429000"/>
            <a:ext cx="2301912" cy="487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txn_action_matomo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7F611B-1CF8-145A-9C94-A89797F6E72B}"/>
              </a:ext>
            </a:extLst>
          </p:cNvPr>
          <p:cNvSpPr/>
          <p:nvPr/>
        </p:nvSpPr>
        <p:spPr>
          <a:xfrm>
            <a:off x="7661996" y="1216825"/>
            <a:ext cx="1818565" cy="5067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ref_camp_crm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A92C821-733D-17FE-FF42-73FBEB8A017C}"/>
              </a:ext>
            </a:extLst>
          </p:cNvPr>
          <p:cNvCxnSpPr>
            <a:cxnSpLocks/>
            <a:stCxn id="29" idx="1"/>
          </p:cNvCxnSpPr>
          <p:nvPr/>
        </p:nvCxnSpPr>
        <p:spPr>
          <a:xfrm flipH="1">
            <a:off x="6366186" y="3672552"/>
            <a:ext cx="18185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3179B6A8-E9DF-E859-8FC3-F38920867C1E}"/>
              </a:ext>
            </a:extLst>
          </p:cNvPr>
          <p:cNvCxnSpPr>
            <a:cxnSpLocks/>
            <a:stCxn id="14" idx="3"/>
            <a:endCxn id="16" idx="3"/>
          </p:cNvCxnSpPr>
          <p:nvPr/>
        </p:nvCxnSpPr>
        <p:spPr>
          <a:xfrm>
            <a:off x="5370933" y="2718231"/>
            <a:ext cx="31505" cy="1603492"/>
          </a:xfrm>
          <a:prstGeom prst="bentConnector3">
            <a:avLst>
              <a:gd name="adj1" fmla="val 8255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9B1B64B9-8C15-D5FC-6900-14B79910B9E3}"/>
              </a:ext>
            </a:extLst>
          </p:cNvPr>
          <p:cNvSpPr/>
          <p:nvPr/>
        </p:nvSpPr>
        <p:spPr>
          <a:xfrm>
            <a:off x="2013995" y="983849"/>
            <a:ext cx="4352191" cy="48512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F3F1F91-EB30-1C04-A091-09CDDC7AE1BC}"/>
              </a:ext>
            </a:extLst>
          </p:cNvPr>
          <p:cNvSpPr/>
          <p:nvPr/>
        </p:nvSpPr>
        <p:spPr>
          <a:xfrm>
            <a:off x="7917087" y="4575834"/>
            <a:ext cx="2858947" cy="487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ref_digital_mkt_asset_gem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C6BB265-5DD9-643E-325E-54B8E54637E1}"/>
              </a:ext>
            </a:extLst>
          </p:cNvPr>
          <p:cNvCxnSpPr>
            <a:cxnSpLocks/>
            <a:stCxn id="29" idx="2"/>
            <a:endCxn id="64" idx="0"/>
          </p:cNvCxnSpPr>
          <p:nvPr/>
        </p:nvCxnSpPr>
        <p:spPr>
          <a:xfrm>
            <a:off x="9335707" y="3916104"/>
            <a:ext cx="10854" cy="659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91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1">
            <a:extLst>
              <a:ext uri="{FF2B5EF4-FFF2-40B4-BE49-F238E27FC236}">
                <a16:creationId xmlns:a16="http://schemas.microsoft.com/office/drawing/2014/main" id="{AEF4C087-F998-4FA1-920B-F50727560671}"/>
              </a:ext>
            </a:extLst>
          </p:cNvPr>
          <p:cNvSpPr txBox="1">
            <a:spLocks/>
          </p:cNvSpPr>
          <p:nvPr/>
        </p:nvSpPr>
        <p:spPr>
          <a:xfrm>
            <a:off x="497529" y="132770"/>
            <a:ext cx="11137900" cy="5375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b="1">
                <a:solidFill>
                  <a:srgbClr val="FF0000"/>
                </a:solidFill>
              </a:rPr>
              <a:t>Matomo ERD – Data model </a:t>
            </a:r>
          </a:p>
        </p:txBody>
      </p:sp>
      <p:pic>
        <p:nvPicPr>
          <p:cNvPr id="11" name="Picture 10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C7C55AE7-B645-6DFC-0322-9CEA48FC9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797" y="670278"/>
            <a:ext cx="5403489" cy="57623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58582D8-6BB8-F85E-28F6-7B36D68CD411}"/>
              </a:ext>
            </a:extLst>
          </p:cNvPr>
          <p:cNvSpPr txBox="1"/>
          <p:nvPr/>
        </p:nvSpPr>
        <p:spPr>
          <a:xfrm>
            <a:off x="729343" y="1121229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hlinkClick r:id="rId4"/>
              </a:rPr>
              <a:t>Data Model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354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915B3024-85A2-42E6-BCB9-ACD0E852383D}"/>
              </a:ext>
            </a:extLst>
          </p:cNvPr>
          <p:cNvSpPr txBox="1">
            <a:spLocks/>
          </p:cNvSpPr>
          <p:nvPr/>
        </p:nvSpPr>
        <p:spPr>
          <a:xfrm>
            <a:off x="11636829" y="6533523"/>
            <a:ext cx="304799" cy="2063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9AC08D-23A9-440E-BCB9-AA1E9877CC38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D57778-E211-481B-B7EE-74138845C5C3}"/>
              </a:ext>
            </a:extLst>
          </p:cNvPr>
          <p:cNvSpPr txBox="1">
            <a:spLocks/>
          </p:cNvSpPr>
          <p:nvPr/>
        </p:nvSpPr>
        <p:spPr>
          <a:xfrm>
            <a:off x="485954" y="132770"/>
            <a:ext cx="11137900" cy="7039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US" b="1">
                <a:solidFill>
                  <a:srgbClr val="FF0000"/>
                </a:solidFill>
              </a:rPr>
              <a:t>Table Joins 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BBD770-90C2-4B89-A408-D992EB22FE4F}"/>
              </a:ext>
            </a:extLst>
          </p:cNvPr>
          <p:cNvGraphicFramePr>
            <a:graphicFrameLocks noGrp="1"/>
          </p:cNvGraphicFramePr>
          <p:nvPr/>
        </p:nvGraphicFramePr>
        <p:xfrm>
          <a:off x="412213" y="914397"/>
          <a:ext cx="11408229" cy="4497267"/>
        </p:xfrm>
        <a:graphic>
          <a:graphicData uri="http://schemas.openxmlformats.org/drawingml/2006/table">
            <a:tbl>
              <a:tblPr firstRow="1" bandRow="1"/>
              <a:tblGrid>
                <a:gridCol w="2264884">
                  <a:extLst>
                    <a:ext uri="{9D8B030D-6E8A-4147-A177-3AD203B41FA5}">
                      <a16:colId xmlns:a16="http://schemas.microsoft.com/office/drawing/2014/main" val="3587079161"/>
                    </a:ext>
                  </a:extLst>
                </a:gridCol>
                <a:gridCol w="2521627">
                  <a:extLst>
                    <a:ext uri="{9D8B030D-6E8A-4147-A177-3AD203B41FA5}">
                      <a16:colId xmlns:a16="http://schemas.microsoft.com/office/drawing/2014/main" val="2525038995"/>
                    </a:ext>
                  </a:extLst>
                </a:gridCol>
                <a:gridCol w="6621718">
                  <a:extLst>
                    <a:ext uri="{9D8B030D-6E8A-4147-A177-3AD203B41FA5}">
                      <a16:colId xmlns:a16="http://schemas.microsoft.com/office/drawing/2014/main" val="1874946497"/>
                    </a:ext>
                  </a:extLst>
                </a:gridCol>
              </a:tblGrid>
              <a:tr h="276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TableName1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TableName2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Join Condition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11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907586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REF_GEOGRPY_INTL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REF_GEO_MATOMO.GEO_KEY = REF_GEOGRPY_INTL.GEOGRPY_KEY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447181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TXN_SESSION_MATOMO.GEOGRPY_KEY = REF_GEO_MATOMO.GEOGRPY_KEY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240059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REF_DEVICES_MATOMO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TXN_SESSION_MATOMO.DEVICE_KEY = REF_DEVICES_MATOMO.DEVICE_KEY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724886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REF_GEOGRPY_INTL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TXN_SESSION_MATOMO.GEO_KEY = REF_GEOGRPY_INTL.GEOGRPY_KEY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629997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REF_CAMP_CRM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TXN_SESSION_MATOMO.CAMP_CRM_KEY = REF_CAMP_CRM.CAMP_CRM_KEY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536412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REF_CUST_CRM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TXN_SESSION_MATOMO.CUST_KEY = REF_CUST_CRM.CUST_KEY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9627308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TXN_SESSION_MATOMO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TXN_ACTION_MATOMO.SESSION_KEY = TXN_SESSION_MATOMO.SESSION_KEY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778499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TXN_ACTION_MATOMO.GEOGRPY_KEY = REF_GEO_MATOMO.GEOGRPY_KEY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38433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REF_DEVICES_MATOMO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TXN_ACTION_MATOMO.DEVICE_KEY = REF_DEVICES_MATOMO.DEVICE_KEY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153411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REF_GEOGRPY_INTL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TXN_ACTION_MATOMO.GEO_KEY = REF_GEOGRPY_INTL.GEOGRPY_KEY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795979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REF_DIGITAL_MKT_ASSET_GEM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TXN_ACTION_MATOMO.MKT_ASSET_KEY = REF_DIGITAL_MKT_ASSET_GEM.MKT_ASSET_KEY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095166"/>
                  </a:ext>
                </a:extLst>
              </a:tr>
              <a:tr h="3434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TXN_ACTION_MATOMO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REF_CUST_CRM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TXN_ACTION_MATOMO.CUST_KEY = REF_CUST_CRM.CUST_KEY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241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697190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1s2wmrLno._6pCV7LnEi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AGpZFBM9UmZ3exVrycAy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akeda Slide Master">
  <a:themeElements>
    <a:clrScheme name="Takeda 2021">
      <a:dk1>
        <a:srgbClr val="34373F"/>
      </a:dk1>
      <a:lt1>
        <a:srgbClr val="FFFFFF"/>
      </a:lt1>
      <a:dk2>
        <a:srgbClr val="34373F"/>
      </a:dk2>
      <a:lt2>
        <a:srgbClr val="FFFFFF"/>
      </a:lt2>
      <a:accent1>
        <a:srgbClr val="E1242A"/>
      </a:accent1>
      <a:accent2>
        <a:srgbClr val="891515"/>
      </a:accent2>
      <a:accent3>
        <a:srgbClr val="34373F"/>
      </a:accent3>
      <a:accent4>
        <a:srgbClr val="A1A4AC"/>
      </a:accent4>
      <a:accent5>
        <a:srgbClr val="EDF2F4"/>
      </a:accent5>
      <a:accent6>
        <a:srgbClr val="FFFFFF"/>
      </a:accent6>
      <a:hlink>
        <a:srgbClr val="34373F"/>
      </a:hlink>
      <a:folHlink>
        <a:srgbClr val="34373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28575">
          <a:noFill/>
        </a:ln>
      </a:spPr>
      <a:bodyPr wrap="none" rtlCol="0" anchor="ctr"/>
      <a:lstStyle>
        <a:defPPr algn="ctr">
          <a:defRPr kumimoji="1" dirty="0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CC671639-4675-498F-8406-CC38EFAC0128}" vid="{D2ECA16B-CEDF-4EB1-A5E5-09346E461B18}"/>
    </a:ext>
  </a:extLst>
</a:theme>
</file>

<file path=ppt/theme/theme2.xml><?xml version="1.0" encoding="utf-8"?>
<a:theme xmlns:a="http://schemas.openxmlformats.org/drawingml/2006/main" name="Takeda">
  <a:themeElements>
    <a:clrScheme name="Takeda Digital Color Palet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E1100"/>
      </a:accent1>
      <a:accent2>
        <a:srgbClr val="4C4948"/>
      </a:accent2>
      <a:accent3>
        <a:srgbClr val="898989"/>
      </a:accent3>
      <a:accent4>
        <a:srgbClr val="C0C0C0"/>
      </a:accent4>
      <a:accent5>
        <a:srgbClr val="DDDDDD"/>
      </a:accent5>
      <a:accent6>
        <a:srgbClr val="EFEFE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keda" id="{711AB790-AB6F-4CE4-869B-A8566E9C5B64}" vid="{2A4B4A80-4EB6-439C-B441-8DE474067B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788AB4271D2F4B82540158621652FA" ma:contentTypeVersion="13" ma:contentTypeDescription="Create a new document." ma:contentTypeScope="" ma:versionID="841054a330d1441e23e9b56358b486a2">
  <xsd:schema xmlns:xsd="http://www.w3.org/2001/XMLSchema" xmlns:xs="http://www.w3.org/2001/XMLSchema" xmlns:p="http://schemas.microsoft.com/office/2006/metadata/properties" xmlns:ns3="c35d9128-0199-448a-8954-7c37adaffeb5" xmlns:ns4="a6f08481-6c03-4d4f-8c55-15386435109c" targetNamespace="http://schemas.microsoft.com/office/2006/metadata/properties" ma:root="true" ma:fieldsID="2d0b0b793b54908d3c23faa78937d367" ns3:_="" ns4:_="">
    <xsd:import namespace="c35d9128-0199-448a-8954-7c37adaffeb5"/>
    <xsd:import namespace="a6f08481-6c03-4d4f-8c55-15386435109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5d9128-0199-448a-8954-7c37adaffe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f08481-6c03-4d4f-8c55-15386435109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19292C-02CA-454B-826A-C373CCBD4BE5}">
  <ds:schemaRefs>
    <ds:schemaRef ds:uri="a6f08481-6c03-4d4f-8c55-15386435109c"/>
    <ds:schemaRef ds:uri="c35d9128-0199-448a-8954-7c37adaffeb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CC3BB52-6112-4A90-B1AF-BB2849B505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64AA88-9994-4773-9B46-6F25641ADC01}">
  <ds:schemaRefs>
    <ds:schemaRef ds:uri="a6f08481-6c03-4d4f-8c55-15386435109c"/>
    <ds:schemaRef ds:uri="c35d9128-0199-448a-8954-7c37adaffeb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1874</Words>
  <Application>Microsoft Office PowerPoint</Application>
  <PresentationFormat>Widescreen</PresentationFormat>
  <Paragraphs>242</Paragraphs>
  <Slides>15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Takeda Slide Master</vt:lpstr>
      <vt:lpstr>Takeda</vt:lpstr>
      <vt:lpstr>think-cell Slide</vt:lpstr>
      <vt:lpstr>Matomo in EDB</vt:lpstr>
      <vt:lpstr>CX Datahub Datasets</vt:lpstr>
      <vt:lpstr>KPI’s to be Achieved</vt:lpstr>
      <vt:lpstr>Matomo – Website Analytics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Matomo in EDB</dc:title>
  <dc:subject/>
  <dc:creator>Kiew, Stefanie</dc:creator>
  <cp:keywords/>
  <dc:description/>
  <cp:lastModifiedBy>Watson, Callum</cp:lastModifiedBy>
  <cp:revision>1</cp:revision>
  <dcterms:created xsi:type="dcterms:W3CDTF">2023-07-12T09:18:02Z</dcterms:created>
  <dcterms:modified xsi:type="dcterms:W3CDTF">2023-07-20T11:05:06Z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0x0101006E788AB4271D2F4B82540158621652FA</vt:lpwstr>
  </property>
</Properties>
</file>